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6" r:id="rId4"/>
  </p:sldMasterIdLst>
  <p:notesMasterIdLst>
    <p:notesMasterId r:id="rId49"/>
  </p:notesMasterIdLst>
  <p:handoutMasterIdLst>
    <p:handoutMasterId r:id="rId50"/>
  </p:handoutMasterIdLst>
  <p:sldIdLst>
    <p:sldId id="265" r:id="rId5"/>
    <p:sldId id="269" r:id="rId6"/>
    <p:sldId id="345" r:id="rId7"/>
    <p:sldId id="346" r:id="rId8"/>
    <p:sldId id="298" r:id="rId9"/>
    <p:sldId id="347" r:id="rId10"/>
    <p:sldId id="348" r:id="rId11"/>
    <p:sldId id="286" r:id="rId12"/>
    <p:sldId id="287" r:id="rId13"/>
    <p:sldId id="349" r:id="rId14"/>
    <p:sldId id="302" r:id="rId15"/>
    <p:sldId id="303" r:id="rId16"/>
    <p:sldId id="306" r:id="rId17"/>
    <p:sldId id="307" r:id="rId18"/>
    <p:sldId id="304" r:id="rId19"/>
    <p:sldId id="261" r:id="rId20"/>
    <p:sldId id="291" r:id="rId21"/>
    <p:sldId id="350" r:id="rId22"/>
    <p:sldId id="301" r:id="rId23"/>
    <p:sldId id="351" r:id="rId24"/>
    <p:sldId id="352" r:id="rId25"/>
    <p:sldId id="295" r:id="rId26"/>
    <p:sldId id="353" r:id="rId27"/>
    <p:sldId id="354" r:id="rId28"/>
    <p:sldId id="355" r:id="rId29"/>
    <p:sldId id="357" r:id="rId30"/>
    <p:sldId id="356" r:id="rId31"/>
    <p:sldId id="278" r:id="rId32"/>
    <p:sldId id="310" r:id="rId33"/>
    <p:sldId id="359" r:id="rId34"/>
    <p:sldId id="341" r:id="rId35"/>
    <p:sldId id="360" r:id="rId36"/>
    <p:sldId id="311" r:id="rId37"/>
    <p:sldId id="361" r:id="rId38"/>
    <p:sldId id="362" r:id="rId39"/>
    <p:sldId id="363" r:id="rId40"/>
    <p:sldId id="312" r:id="rId41"/>
    <p:sldId id="333" r:id="rId42"/>
    <p:sldId id="334" r:id="rId43"/>
    <p:sldId id="314" r:id="rId44"/>
    <p:sldId id="364" r:id="rId45"/>
    <p:sldId id="283" r:id="rId46"/>
    <p:sldId id="290" r:id="rId47"/>
    <p:sldId id="280" r:id="rId48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FFCC"/>
    <a:srgbClr val="0000CC"/>
    <a:srgbClr val="CCFFFF"/>
    <a:srgbClr val="66FFFF"/>
    <a:srgbClr val="D2DEEF"/>
    <a:srgbClr val="CCFFCC"/>
    <a:srgbClr val="D2BCBE"/>
    <a:srgbClr val="660066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86996" autoAdjust="0"/>
  </p:normalViewPr>
  <p:slideViewPr>
    <p:cSldViewPr snapToGrid="0">
      <p:cViewPr varScale="1">
        <p:scale>
          <a:sx n="105" d="100"/>
          <a:sy n="105" d="100"/>
        </p:scale>
        <p:origin x="120" y="13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4CA224D-9FD1-45D3-9C53-2C5BC011A7F7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"/>
              <a:t>マスター テキストの書式設定</a:t>
            </a:r>
            <a:endParaRPr lang="en-US"/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ad.ac.jp/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44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36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16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37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51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96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7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94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9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051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00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799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ガイダンス担当者の皆様へ</a:t>
            </a:r>
            <a:endParaRPr kumimoji="1" lang="en-US" altLang="ja-JP" dirty="0"/>
          </a:p>
          <a:p>
            <a:r>
              <a:rPr kumimoji="1" lang="ja-JP" altLang="en-US" dirty="0"/>
              <a:t>配布資料の全文をさらっと読んで、あとは「よく見ておきましょう」と学生にお伝えください </a:t>
            </a:r>
            <a:r>
              <a:rPr kumimoji="1" lang="en-US" altLang="ja-JP" dirty="0"/>
              <a:t>by </a:t>
            </a:r>
            <a:r>
              <a:rPr kumimoji="1" lang="ja-JP" altLang="en-US" dirty="0"/>
              <a:t>内部質保証委員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90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28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628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e</a:t>
            </a:r>
            <a:r>
              <a:rPr kumimoji="1" lang="ja-JP" altLang="en-US" dirty="0"/>
              <a:t>ラーニング英語</a:t>
            </a:r>
            <a:r>
              <a:rPr kumimoji="1" lang="en-US" altLang="ja-JP" dirty="0"/>
              <a:t>I</a:t>
            </a:r>
            <a:r>
              <a:rPr kumimoji="1" lang="ja-JP" altLang="en-US" dirty="0"/>
              <a:t>：</a:t>
            </a:r>
            <a:r>
              <a:rPr kumimoji="1" lang="en-US" altLang="ja-JP" dirty="0"/>
              <a:t>TOEIC 200</a:t>
            </a:r>
            <a:r>
              <a:rPr kumimoji="1" lang="ja-JP" altLang="en-US" dirty="0"/>
              <a:t>点未満で不可</a:t>
            </a:r>
            <a:endParaRPr kumimoji="1" lang="en-US" altLang="ja-JP" dirty="0"/>
          </a:p>
          <a:p>
            <a:r>
              <a:rPr kumimoji="1" lang="en-US" altLang="ja-JP" dirty="0"/>
              <a:t>e</a:t>
            </a:r>
            <a:r>
              <a:rPr kumimoji="1" lang="ja-JP" altLang="en-US" dirty="0"/>
              <a:t>ラーニング英語</a:t>
            </a:r>
            <a:r>
              <a:rPr kumimoji="1" lang="en-US" altLang="ja-JP" dirty="0"/>
              <a:t>II</a:t>
            </a:r>
            <a:r>
              <a:rPr kumimoji="1" lang="ja-JP" altLang="en-US" dirty="0"/>
              <a:t>：</a:t>
            </a:r>
            <a:r>
              <a:rPr kumimoji="1" lang="en-US" altLang="ja-JP" dirty="0"/>
              <a:t>TOEIC 250</a:t>
            </a:r>
            <a:r>
              <a:rPr kumimoji="1" lang="ja-JP" altLang="en-US" dirty="0"/>
              <a:t>点未満で不可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e</a:t>
            </a:r>
            <a:r>
              <a:rPr kumimoji="1" lang="ja-JP" altLang="en-US" dirty="0"/>
              <a:t>ラーニング英語</a:t>
            </a:r>
            <a:r>
              <a:rPr kumimoji="1" lang="en-US" altLang="ja-JP" dirty="0"/>
              <a:t>III</a:t>
            </a:r>
            <a:r>
              <a:rPr kumimoji="1" lang="ja-JP" altLang="en-US" dirty="0"/>
              <a:t>：</a:t>
            </a:r>
            <a:r>
              <a:rPr kumimoji="1" lang="en-US" altLang="ja-JP" dirty="0"/>
              <a:t>TOEIC 300</a:t>
            </a:r>
            <a:r>
              <a:rPr kumimoji="1" lang="ja-JP" altLang="en-US" dirty="0"/>
              <a:t>点未満で不可</a:t>
            </a:r>
          </a:p>
          <a:p>
            <a:r>
              <a:rPr kumimoji="1" lang="en-US" altLang="ja-JP" dirty="0"/>
              <a:t>e</a:t>
            </a:r>
            <a:r>
              <a:rPr kumimoji="1" lang="ja-JP" altLang="en-US" dirty="0"/>
              <a:t>ラーニング英語</a:t>
            </a:r>
            <a:r>
              <a:rPr kumimoji="1" lang="en-US" altLang="ja-JP" dirty="0"/>
              <a:t>IV</a:t>
            </a:r>
            <a:r>
              <a:rPr kumimoji="1" lang="ja-JP" altLang="en-US" dirty="0"/>
              <a:t>：</a:t>
            </a:r>
            <a:r>
              <a:rPr kumimoji="1" lang="en-US" altLang="ja-JP" dirty="0"/>
              <a:t>TOEIC 350</a:t>
            </a:r>
            <a:r>
              <a:rPr kumimoji="1" lang="ja-JP" altLang="en-US" dirty="0"/>
              <a:t>点未満で不可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43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193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7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984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361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CD2E1E-736E-47DB-9544-043CA732B0EB}" type="datetime1">
              <a:rPr kumimoji="0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2024/9/27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2B151B-D7D1-48E5-8230-5AADBC794F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4989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スキップ可能なスライド</a:t>
            </a:r>
            <a:endParaRPr kumimoji="1" lang="en-US" altLang="ja-JP" dirty="0"/>
          </a:p>
          <a:p>
            <a:r>
              <a:rPr kumimoji="1" lang="ja-JP" altLang="en-US" dirty="0"/>
              <a:t>（</a:t>
            </a:r>
            <a:r>
              <a:rPr kumimoji="1" lang="en-US" altLang="ja-JP" dirty="0" err="1"/>
              <a:t>WebClass</a:t>
            </a:r>
            <a:r>
              <a:rPr kumimoji="1" lang="en-US" altLang="ja-JP" dirty="0"/>
              <a:t> </a:t>
            </a:r>
            <a:r>
              <a:rPr kumimoji="1" lang="ja-JP" altLang="en-US" dirty="0"/>
              <a:t>で詳細説明あり）</a:t>
            </a:r>
            <a:endParaRPr kumimoji="1"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672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3169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597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>
                <a:hlinkClick r:id="rId3"/>
              </a:rPr>
              <a:t>独立行政法人 大学改革支援・学位授与機構 </a:t>
            </a:r>
            <a:r>
              <a:rPr lang="en-US" altLang="ja-JP" dirty="0">
                <a:hlinkClick r:id="rId3"/>
              </a:rPr>
              <a:t>(niad.ac.jp)</a:t>
            </a:r>
            <a:endParaRPr lang="en-US" altLang="ja-JP" dirty="0"/>
          </a:p>
          <a:p>
            <a:r>
              <a:rPr kumimoji="1" lang="ja-JP" altLang="en-US" dirty="0"/>
              <a:t>で学位申請・取得が可能</a:t>
            </a:r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1926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356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008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207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2CD2E1E-736E-47DB-9544-043CA732B0EB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53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長方形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ja-JP" altLang="en-US"/>
              <a:t>マスター サブタイトルの書式設定</a:t>
            </a:r>
            <a:endParaRPr lang="en-US"/>
          </a:p>
        </p:txBody>
      </p:sp>
      <p:cxnSp>
        <p:nvCxnSpPr>
          <p:cNvPr id="9" name="直線​​コネクタ(S)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03496EA7-3ED1-4297-A13C-24124DE2B13A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 ヘッダ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長方形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/>
              <a:t>マスター テキストの書式設定</a:t>
            </a:r>
          </a:p>
        </p:txBody>
      </p:sp>
      <p:cxnSp>
        <p:nvCxnSpPr>
          <p:cNvPr id="9" name="直線​​コネクタ(S)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83FAE9EC-F641-49D1-8818-C6EAB532FF50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DB43ECC2-B0E5-4875-9C28-6BDA7278145C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FA5138DC-E271-41C8-BE65-2AC8ADEEA4A9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11" name="フッター プレースホルダー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  <p:sp>
        <p:nvSpPr>
          <p:cNvPr id="12" name="スライド番号プレースホルダー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8F26F9E0-B2BB-4E8F-A353-6B1AF083078D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長方形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45DEE80-C133-4C82-BA52-6E6A78DF5359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長方形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  <a:prstGeom prst="rect">
            <a:avLst/>
          </a:prstGeom>
        </p:spPr>
        <p:txBody>
          <a:bodyPr rtlCol="0"/>
          <a:lstStyle>
            <a:lvl1pPr algn="l">
              <a:defRPr/>
            </a:lvl1pPr>
          </a:lstStyle>
          <a:p>
            <a:pPr rtl="0"/>
            <a:fld id="{5D48F394-EB73-4DAF-B9DC-4B7F06E8D586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  <a:prstGeom prst="rect">
            <a:avLst/>
          </a:prstGeo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長方形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図プレースホルダー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rtl="0"/>
            <a:fld id="{37D32CA8-DFB3-42D1-9A93-81D658AB3F6D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rtlCol="0"/>
          <a:lstStyle/>
          <a:p>
            <a:pPr algn="l" rtl="0"/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07B4CE94-0898-4DE3-8AD0-0946AA04A64E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長方形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/>
          <a:p>
            <a:pPr rtl="0"/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C4A4181F-25C5-4F43-9D3D-6888EB50DD84}" type="datetime1">
              <a:rPr lang="ja-JP" altLang="en-US" smtClean="0"/>
              <a:t>2024/9/27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3">
            <a:extLst>
              <a:ext uri="{FF2B5EF4-FFF2-40B4-BE49-F238E27FC236}">
                <a16:creationId xmlns:a16="http://schemas.microsoft.com/office/drawing/2014/main" id="{3174D238-82C9-BDA4-8796-765A38853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041" y="260880"/>
            <a:ext cx="11082586" cy="578257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000">
                <a:latin typeface="+mn-ea"/>
                <a:ea typeface="+mn-ea"/>
                <a:cs typeface="Roboto" panose="02000000000000000000" pitchFamily="2" charset="0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6" name="テキスト プレースホルダー 15">
            <a:extLst>
              <a:ext uri="{FF2B5EF4-FFF2-40B4-BE49-F238E27FC236}">
                <a16:creationId xmlns:a16="http://schemas.microsoft.com/office/drawing/2014/main" id="{E06C3C3A-F66E-75E5-AE51-B3968A186B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9041" y="1283172"/>
            <a:ext cx="11082586" cy="5490322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16790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251791" y="127580"/>
            <a:ext cx="11749378" cy="8928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ja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51790" y="1265584"/>
            <a:ext cx="11749377" cy="549302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ja"/>
              <a:t>マスター テキストの書式設定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  <a:endParaRPr lang="en-US"/>
          </a:p>
        </p:txBody>
      </p:sp>
      <p:pic>
        <p:nvPicPr>
          <p:cNvPr id="5" name="図 5">
            <a:extLst>
              <a:ext uri="{FF2B5EF4-FFF2-40B4-BE49-F238E27FC236}">
                <a16:creationId xmlns:a16="http://schemas.microsoft.com/office/drawing/2014/main" id="{05AC52C4-75B7-4FF7-901F-2158F31AA1E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49865" y="1025380"/>
            <a:ext cx="11745431" cy="191867"/>
          </a:xfrm>
          <a:prstGeom prst="rect">
            <a:avLst/>
          </a:prstGeom>
        </p:spPr>
      </p:pic>
      <p:pic>
        <p:nvPicPr>
          <p:cNvPr id="6" name="図 6">
            <a:extLst>
              <a:ext uri="{FF2B5EF4-FFF2-40B4-BE49-F238E27FC236}">
                <a16:creationId xmlns:a16="http://schemas.microsoft.com/office/drawing/2014/main" id="{E7920D40-ED0B-4DA5-8EB3-DAE2AC96855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1050" y="6327913"/>
            <a:ext cx="1537498" cy="47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50" r:id="rId1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700" i="0" kern="1200" spc="-50" baseline="0">
          <a:solidFill>
            <a:schemeClr val="tx1">
              <a:lumMod val="75000"/>
              <a:lumOff val="25000"/>
            </a:schemeClr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8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kumimoji="1" sz="24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www.hiroshima-cu.ac.jp/private/c00064546/" TargetMode="Externa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roshima-cu.ac.jp/campuslife/c00039448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sw.office.hiroshima-cu.ac.jp/OpenSyllabus/" TargetMode="External"/><Relationship Id="rId4" Type="http://schemas.openxmlformats.org/officeDocument/2006/relationships/hyperlink" Target="https://www.hiroshima-cu.ac.jp/campuslife/c00032402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yomu-info2024@m.hiroshima-cu.ac.j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8062" y="872919"/>
            <a:ext cx="6954591" cy="1938013"/>
          </a:xfrm>
        </p:spPr>
        <p:txBody>
          <a:bodyPr rtlCol="0">
            <a:normAutofit fontScale="90000"/>
          </a:bodyPr>
          <a:lstStyle/>
          <a:p>
            <a:pPr algn="ctr"/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情報科学部　１年生</a:t>
            </a:r>
            <a:b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後期ガイダンス</a:t>
            </a:r>
            <a:br>
              <a:rPr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4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教務関連の説明</a:t>
            </a:r>
            <a:endParaRPr lang="ja" sz="4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9C9361DF-274D-4156-BDDD-E31E1385A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687" y="54405"/>
            <a:ext cx="2544418" cy="79275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B3CF1A0-293A-4171-BCD2-AECC9F11C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639066" cy="6858000"/>
          </a:xfrm>
          <a:prstGeom prst="rect">
            <a:avLst/>
          </a:prstGeom>
        </p:spPr>
      </p:pic>
      <p:sp>
        <p:nvSpPr>
          <p:cNvPr id="5" name="字幕 4">
            <a:extLst>
              <a:ext uri="{FF2B5EF4-FFF2-40B4-BE49-F238E27FC236}">
                <a16:creationId xmlns:a16="http://schemas.microsoft.com/office/drawing/2014/main" id="{E085D121-77FE-B395-5CA9-9082FCBAE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1271" y="4645151"/>
            <a:ext cx="5477179" cy="153951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＊、＊、＊クラス</a:t>
            </a:r>
            <a:endParaRPr lang="en-US" altLang="ja-JP" sz="3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eaLnBrk="1" hangingPunct="1"/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＊＊＊講義室　</a:t>
            </a:r>
          </a:p>
          <a:p>
            <a:pPr algn="ctr"/>
            <a:endParaRPr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6770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説明内容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697329" y="1265584"/>
            <a:ext cx="8080513" cy="549302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履修登録（教務）関連の資料について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後期授業について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時間割、履修登録、革新的クラス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情報科学部のカリキュラム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進級要件と早期卒業について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イノベーション人材育成プログラム</a:t>
            </a:r>
            <a:endParaRPr lang="en-US" altLang="ja-JP" b="1" dirty="0">
              <a:solidFill>
                <a:srgbClr val="0000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目指せ！ひろしま地域リーダー</a:t>
            </a:r>
          </a:p>
          <a:p>
            <a:pPr marL="514350" indent="-514350">
              <a:buFont typeface="+mj-lt"/>
              <a:buAutoNum type="arabicPeriod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困ったときは教員（チューター等）に相談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成績確認・指導（必携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PC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50" name="Picture 2" descr="https://1.bp.blogspot.com/-1hlWbA1FuxI/WzC-xlo0olI/AAAAAAABNEo/ruNtJCuxmFMSte1Ywm0T9gVzVs3HN8lzgCLcBGAs/s800/presentation_shikibou_ma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272" y="2732808"/>
            <a:ext cx="2878848" cy="349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39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1E9C258-474A-5EED-0F9C-3907F5FCF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551" y="3690551"/>
            <a:ext cx="3167449" cy="316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１．履修登録（教務）関連の資料について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09652" y="1271454"/>
            <a:ext cx="111952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後期ガイダンスでは，主に教務関係の重要な部分のみ説明します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資料は大学ホームページ右上のメニューより</a:t>
            </a:r>
            <a:b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</a:br>
            <a:b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</a:b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1" lang="ja-JP" altLang="en-US" sz="28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教育・学生生活 → 履修情報 → 履修登録関係資料</a:t>
            </a:r>
            <a:b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</a:br>
            <a:b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</a:b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から確認できます．ガイダンス資料以外にも</a:t>
            </a:r>
            <a:b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</a:b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重要な情報が掲載されていますので，</a:t>
            </a:r>
            <a:b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</a:b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必ず確認してください．</a:t>
            </a:r>
          </a:p>
        </p:txBody>
      </p:sp>
    </p:spTree>
    <p:extLst>
      <p:ext uri="{BB962C8B-B14F-4D97-AF65-F5344CB8AC3E}">
        <p14:creationId xmlns:p14="http://schemas.microsoft.com/office/powerpoint/2010/main" val="4104968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注意</a:t>
            </a:r>
            <a:r>
              <a:rPr lang="ja-JP" altLang="en-US" dirty="0"/>
              <a:t>！新しい履修登録システムについて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35C1F3D-30F1-5060-8192-A779F6A6F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39" y="1274165"/>
            <a:ext cx="3873913" cy="55005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519949E-3FB7-34E8-1CEC-127DD2ADC4D4}"/>
              </a:ext>
            </a:extLst>
          </p:cNvPr>
          <p:cNvSpPr/>
          <p:nvPr/>
        </p:nvSpPr>
        <p:spPr>
          <a:xfrm>
            <a:off x="4289367" y="1265820"/>
            <a:ext cx="7666444" cy="170205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131AAB5-BC65-FBA1-4BFB-C7B0A1C8E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4407" y="1363108"/>
            <a:ext cx="1534869" cy="151568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B62955-549A-B002-3A76-A6EB426C1AC7}"/>
              </a:ext>
            </a:extLst>
          </p:cNvPr>
          <p:cNvSpPr txBox="1"/>
          <p:nvPr/>
        </p:nvSpPr>
        <p:spPr>
          <a:xfrm>
            <a:off x="4414058" y="1398212"/>
            <a:ext cx="61748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新システム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の詳細情報：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hlinkClick r:id="rId5"/>
              </a:rPr>
              <a:t>新学内システム情報 </a:t>
            </a:r>
            <a:r>
              <a:rPr lang="en-US" altLang="ja-JP" dirty="0">
                <a:hlinkClick r:id="rId5"/>
              </a:rPr>
              <a:t>| </a:t>
            </a:r>
            <a:r>
              <a:rPr lang="ja-JP" altLang="en-US" dirty="0">
                <a:hlinkClick r:id="rId5"/>
              </a:rPr>
              <a:t>広島市立大学 </a:t>
            </a:r>
            <a:r>
              <a:rPr lang="en-US" altLang="ja-JP" dirty="0">
                <a:hlinkClick r:id="rId5"/>
              </a:rPr>
              <a:t>(hiroshima-cu.ac.jp)</a:t>
            </a:r>
            <a:endParaRPr lang="en-US" altLang="ja-JP" dirty="0"/>
          </a:p>
          <a:p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随時更新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D5FC9645-06B0-5921-070D-66DA0AAD5ED9}"/>
              </a:ext>
            </a:extLst>
          </p:cNvPr>
          <p:cNvSpPr/>
          <p:nvPr/>
        </p:nvSpPr>
        <p:spPr>
          <a:xfrm>
            <a:off x="4289367" y="3299699"/>
            <a:ext cx="7666444" cy="1837568"/>
          </a:xfrm>
          <a:prstGeom prst="wedgeRectCallout">
            <a:avLst>
              <a:gd name="adj1" fmla="val -17891"/>
              <a:gd name="adj2" fmla="val -9364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3600" b="1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前期までの</a:t>
            </a:r>
            <a:endParaRPr lang="en-US" altLang="ja-JP" sz="3600" b="1" dirty="0"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3600" b="1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履修登録システムとは全く違います</a:t>
            </a:r>
            <a:endParaRPr lang="en-US" altLang="ja-JP" sz="3600" b="1" dirty="0"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3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ので注意してください</a:t>
            </a:r>
            <a:endParaRPr kumimoji="1" lang="ja-JP" altLang="en-US" sz="3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角丸四角形 10">
            <a:extLst>
              <a:ext uri="{FF2B5EF4-FFF2-40B4-BE49-F238E27FC236}">
                <a16:creationId xmlns:a16="http://schemas.microsoft.com/office/drawing/2014/main" id="{3D4E9345-DE74-0F17-177B-F067915B60B1}"/>
              </a:ext>
            </a:extLst>
          </p:cNvPr>
          <p:cNvSpPr/>
          <p:nvPr/>
        </p:nvSpPr>
        <p:spPr>
          <a:xfrm>
            <a:off x="6028060" y="5733499"/>
            <a:ext cx="4276901" cy="96535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我々教員もマニュアルを読んで勉強中です。</a:t>
            </a:r>
            <a:endParaRPr kumimoji="1" lang="ja-JP" altLang="en-US" sz="28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6" name="Picture 2" descr="お辞儀をしている男性会社員のイラスト">
            <a:extLst>
              <a:ext uri="{FF2B5EF4-FFF2-40B4-BE49-F238E27FC236}">
                <a16:creationId xmlns:a16="http://schemas.microsoft.com/office/drawing/2014/main" id="{CBA420FC-BE7B-AC30-4266-ADA47B82B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676" y="5029199"/>
            <a:ext cx="1051213" cy="174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お辞儀をしている女性会社員のイラスト">
            <a:extLst>
              <a:ext uri="{FF2B5EF4-FFF2-40B4-BE49-F238E27FC236}">
                <a16:creationId xmlns:a16="http://schemas.microsoft.com/office/drawing/2014/main" id="{8BE507AB-6DBD-8E3B-3EDE-E3BB8A631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5717" y="5029199"/>
            <a:ext cx="1051214" cy="174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050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２．後期授業について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1458" y="1256463"/>
            <a:ext cx="110562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altLang="ja-JP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 </a:t>
            </a:r>
            <a:r>
              <a:rPr lang="ja-JP" altLang="en-US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月から </a:t>
            </a:r>
            <a:r>
              <a:rPr lang="en-US" altLang="ja-JP" sz="4000" b="1" dirty="0" err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WebClass</a:t>
            </a:r>
            <a:r>
              <a:rPr lang="en-US" altLang="ja-JP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は無くなります</a:t>
            </a:r>
            <a:r>
              <a:rPr lang="ja-JP" altLang="en-US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sz="4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sz="4000" b="1" dirty="0">
                <a:solidFill>
                  <a:srgbClr val="0000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UNIVERSAL PASSPORT (UNIPA)</a:t>
            </a:r>
            <a:r>
              <a:rPr lang="ja-JP" altLang="en-US" sz="4000" b="1" dirty="0">
                <a:solidFill>
                  <a:srgbClr val="0000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+</a:t>
            </a:r>
          </a:p>
          <a:p>
            <a:r>
              <a:rPr lang="ja-JP" altLang="en-US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sz="4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電子教科書システム </a:t>
            </a:r>
            <a:r>
              <a:rPr lang="en-US" altLang="ja-JP" sz="4000" b="1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UniText</a:t>
            </a:r>
            <a:r>
              <a:rPr lang="ja-JP" altLang="en-US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」になります</a:t>
            </a:r>
            <a:endParaRPr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D12CD46-D7C5-8321-BC19-B595FEDC6D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390"/>
          <a:stretch/>
        </p:blipFill>
        <p:spPr>
          <a:xfrm>
            <a:off x="6612640" y="3666072"/>
            <a:ext cx="5229392" cy="905925"/>
          </a:xfrm>
          <a:prstGeom prst="rect">
            <a:avLst/>
          </a:prstGeom>
        </p:spPr>
      </p:pic>
      <p:sp>
        <p:nvSpPr>
          <p:cNvPr id="7" name="矢印: 右 6">
            <a:extLst>
              <a:ext uri="{FF2B5EF4-FFF2-40B4-BE49-F238E27FC236}">
                <a16:creationId xmlns:a16="http://schemas.microsoft.com/office/drawing/2014/main" id="{AD8D9E90-CEE3-8724-4829-CDBF12A53FFC}"/>
              </a:ext>
            </a:extLst>
          </p:cNvPr>
          <p:cNvSpPr/>
          <p:nvPr/>
        </p:nvSpPr>
        <p:spPr>
          <a:xfrm>
            <a:off x="5048582" y="4243447"/>
            <a:ext cx="925514" cy="70788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09B3083-68FC-CCC7-2358-55BECD7651CC}"/>
              </a:ext>
            </a:extLst>
          </p:cNvPr>
          <p:cNvGrpSpPr/>
          <p:nvPr/>
        </p:nvGrpSpPr>
        <p:grpSpPr>
          <a:xfrm>
            <a:off x="8415500" y="4540453"/>
            <a:ext cx="3112482" cy="1444599"/>
            <a:chOff x="7615955" y="3556471"/>
            <a:chExt cx="3112482" cy="1444599"/>
          </a:xfrm>
        </p:grpSpPr>
        <p:pic>
          <p:nvPicPr>
            <p:cNvPr id="11" name="Picture 8" descr="新年度から電子教科書を全面導入します。（お知らせ） - お知らせ｜石川県立看護大学">
              <a:extLst>
                <a:ext uri="{FF2B5EF4-FFF2-40B4-BE49-F238E27FC236}">
                  <a16:creationId xmlns:a16="http://schemas.microsoft.com/office/drawing/2014/main" id="{41F2CAD3-F316-4015-8FF1-A591AA13E4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8100" y="3729789"/>
              <a:ext cx="1960337" cy="1271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B1F2A8A-372E-C187-0160-061205C11144}"/>
                </a:ext>
              </a:extLst>
            </p:cNvPr>
            <p:cNvSpPr txBox="1"/>
            <p:nvPr/>
          </p:nvSpPr>
          <p:spPr>
            <a:xfrm>
              <a:off x="7615955" y="3556471"/>
              <a:ext cx="6582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4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＋</a:t>
              </a:r>
              <a:endParaRPr kumimoji="1" lang="ja-JP" altLang="en-US" sz="4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3" name="Picture 2" descr="WebClass | 帝塚山学院大学 総務部 ICT課">
            <a:extLst>
              <a:ext uri="{FF2B5EF4-FFF2-40B4-BE49-F238E27FC236}">
                <a16:creationId xmlns:a16="http://schemas.microsoft.com/office/drawing/2014/main" id="{8E93300F-3B9B-FBF8-60E2-E95C6F7F4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317" y="3750761"/>
            <a:ext cx="2539887" cy="16932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4305C05F-96DA-A309-6D48-8CB19388D996}"/>
              </a:ext>
            </a:extLst>
          </p:cNvPr>
          <p:cNvSpPr/>
          <p:nvPr/>
        </p:nvSpPr>
        <p:spPr>
          <a:xfrm>
            <a:off x="10056850" y="527664"/>
            <a:ext cx="1883359" cy="839586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注意！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0B77CA5-229C-D551-A437-07FE98D49AED}"/>
              </a:ext>
            </a:extLst>
          </p:cNvPr>
          <p:cNvSpPr txBox="1"/>
          <p:nvPr/>
        </p:nvSpPr>
        <p:spPr>
          <a:xfrm>
            <a:off x="529897" y="3539770"/>
            <a:ext cx="1638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前期まで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92D5FA2-08FA-DC93-B637-6E66040731E7}"/>
              </a:ext>
            </a:extLst>
          </p:cNvPr>
          <p:cNvSpPr txBox="1"/>
          <p:nvPr/>
        </p:nvSpPr>
        <p:spPr>
          <a:xfrm>
            <a:off x="5483080" y="3572926"/>
            <a:ext cx="1638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後期から</a:t>
            </a:r>
          </a:p>
        </p:txBody>
      </p:sp>
      <p:sp>
        <p:nvSpPr>
          <p:cNvPr id="17" name="角丸四角形 10">
            <a:extLst>
              <a:ext uri="{FF2B5EF4-FFF2-40B4-BE49-F238E27FC236}">
                <a16:creationId xmlns:a16="http://schemas.microsoft.com/office/drawing/2014/main" id="{3D11C7F2-C1F9-BB88-62BA-95B3F30451DB}"/>
              </a:ext>
            </a:extLst>
          </p:cNvPr>
          <p:cNvSpPr/>
          <p:nvPr/>
        </p:nvSpPr>
        <p:spPr>
          <a:xfrm>
            <a:off x="2867893" y="5601538"/>
            <a:ext cx="6462722" cy="1128882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使い方に早く慣れておきましょう</a:t>
            </a:r>
            <a:endParaRPr kumimoji="1" lang="en-US" altLang="ja-JP" sz="2800" dirty="0"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2800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2800" b="1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ブックマーク</a:t>
            </a:r>
            <a:r>
              <a:rPr kumimoji="1" lang="ja-JP" altLang="en-US" sz="2800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に入れておきましょう</a:t>
            </a:r>
            <a:r>
              <a:rPr kumimoji="1" lang="en-US" altLang="ja-JP" sz="2800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2800" dirty="0"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8AE3F9B-2B5D-9CF7-BA3A-3F64DAA47CF4}"/>
              </a:ext>
            </a:extLst>
          </p:cNvPr>
          <p:cNvSpPr txBox="1"/>
          <p:nvPr/>
        </p:nvSpPr>
        <p:spPr>
          <a:xfrm>
            <a:off x="9712304" y="4353861"/>
            <a:ext cx="1638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UniText</a:t>
            </a:r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1739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UNIPA 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での出席確認（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全授業で必須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74071" y="3905003"/>
            <a:ext cx="11442474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スマホでも手軽に出席登録可能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オンライン授業や実技・実習系でも全授業で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代返や学外での不正登録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などは </a:t>
            </a: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IP 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アドレスやログ等でわかります</a:t>
            </a:r>
            <a:b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不正発覚の際は</a:t>
            </a:r>
            <a:r>
              <a:rPr lang="ja-JP" altLang="en-US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出席登録取り消し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の上で、悪質な場合は処罰も</a:t>
            </a: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74933" y="1364532"/>
            <a:ext cx="4695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各授業の開始時に</a:t>
            </a:r>
            <a:endParaRPr lang="en-US" altLang="ja-JP" sz="4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045176" y="1992578"/>
            <a:ext cx="73590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ja-JP" sz="36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UNIPA </a:t>
            </a:r>
            <a:r>
              <a:rPr lang="ja-JP" altLang="en-US" sz="36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へログイン</a:t>
            </a:r>
            <a:endParaRPr lang="en-US" altLang="ja-JP" sz="3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出欠確認画面で</a:t>
            </a:r>
            <a:r>
              <a:rPr lang="ja-JP" altLang="en-US" sz="36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出席をクリック</a:t>
            </a:r>
            <a:endParaRPr lang="en-US" altLang="ja-JP" sz="3600" b="1" dirty="0">
              <a:solidFill>
                <a:srgbClr val="0000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必要に応じて</a:t>
            </a:r>
            <a:r>
              <a:rPr lang="ja-JP" altLang="en-US" sz="36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出席コードを入力</a:t>
            </a:r>
            <a:endParaRPr lang="en-US" altLang="ja-JP" sz="3600" b="1" dirty="0">
              <a:solidFill>
                <a:srgbClr val="0000C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左中かっこ 3"/>
          <p:cNvSpPr/>
          <p:nvPr/>
        </p:nvSpPr>
        <p:spPr>
          <a:xfrm>
            <a:off x="698900" y="2106587"/>
            <a:ext cx="293915" cy="1442943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四角形吹き出し 7">
            <a:extLst>
              <a:ext uri="{FF2B5EF4-FFF2-40B4-BE49-F238E27FC236}">
                <a16:creationId xmlns:a16="http://schemas.microsoft.com/office/drawing/2014/main" id="{D2F43792-012A-BD91-BC93-9E477465A592}"/>
              </a:ext>
            </a:extLst>
          </p:cNvPr>
          <p:cNvSpPr/>
          <p:nvPr/>
        </p:nvSpPr>
        <p:spPr>
          <a:xfrm>
            <a:off x="6467301" y="1235648"/>
            <a:ext cx="5498873" cy="892840"/>
          </a:xfrm>
          <a:prstGeom prst="wedgeRectCallout">
            <a:avLst>
              <a:gd name="adj1" fmla="val -32053"/>
              <a:gd name="adj2" fmla="val -9007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大学として</a:t>
            </a:r>
            <a:r>
              <a:rPr lang="ja-JP" altLang="en-US" sz="2400" b="1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出欠の厳格管理は今や必須</a:t>
            </a:r>
            <a:endParaRPr lang="en-US" altLang="ja-JP" sz="2400" b="1" dirty="0"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2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システムでお互い効率的に行うだけ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四角形吹き出し 5">
            <a:extLst>
              <a:ext uri="{FF2B5EF4-FFF2-40B4-BE49-F238E27FC236}">
                <a16:creationId xmlns:a16="http://schemas.microsoft.com/office/drawing/2014/main" id="{798CB546-37A2-9E6A-1B84-CBDF317ABB81}"/>
              </a:ext>
            </a:extLst>
          </p:cNvPr>
          <p:cNvSpPr/>
          <p:nvPr/>
        </p:nvSpPr>
        <p:spPr>
          <a:xfrm>
            <a:off x="8495606" y="2607737"/>
            <a:ext cx="3470569" cy="892839"/>
          </a:xfrm>
          <a:prstGeom prst="wedgeRectCallout">
            <a:avLst>
              <a:gd name="adj1" fmla="val -60625"/>
              <a:gd name="adj2" fmla="val 3632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各授業で教員より提示</a:t>
            </a:r>
            <a:endParaRPr lang="en-US" altLang="ja-JP" sz="2400" dirty="0">
              <a:solidFill>
                <a:srgbClr val="3333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2000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2000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各教員の指示に従うこと</a:t>
            </a:r>
            <a:r>
              <a:rPr kumimoji="1" lang="en-US" altLang="ja-JP" sz="2000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2000" dirty="0">
              <a:solidFill>
                <a:srgbClr val="3333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吹き出し 7">
            <a:extLst>
              <a:ext uri="{FF2B5EF4-FFF2-40B4-BE49-F238E27FC236}">
                <a16:creationId xmlns:a16="http://schemas.microsoft.com/office/drawing/2014/main" id="{C1246C4F-EB6F-367F-390F-3B816E43AE2F}"/>
              </a:ext>
            </a:extLst>
          </p:cNvPr>
          <p:cNvSpPr/>
          <p:nvPr/>
        </p:nvSpPr>
        <p:spPr>
          <a:xfrm>
            <a:off x="9091352" y="3741115"/>
            <a:ext cx="2874823" cy="892840"/>
          </a:xfrm>
          <a:prstGeom prst="wedgeRectCallout">
            <a:avLst>
              <a:gd name="adj1" fmla="val -70800"/>
              <a:gd name="adj2" fmla="val 6540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教室にいなければすぐにばれます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角丸四角形 10">
            <a:extLst>
              <a:ext uri="{FF2B5EF4-FFF2-40B4-BE49-F238E27FC236}">
                <a16:creationId xmlns:a16="http://schemas.microsoft.com/office/drawing/2014/main" id="{1D8FFAB8-A60B-9213-E107-28A877C509F1}"/>
              </a:ext>
            </a:extLst>
          </p:cNvPr>
          <p:cNvSpPr/>
          <p:nvPr/>
        </p:nvSpPr>
        <p:spPr>
          <a:xfrm>
            <a:off x="1737359" y="5767335"/>
            <a:ext cx="10228815" cy="96535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未登録</a:t>
            </a:r>
            <a:r>
              <a:rPr kumimoji="1" lang="en-US" altLang="ja-JP" sz="2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2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欠席</a:t>
            </a:r>
            <a:r>
              <a:rPr kumimoji="1" lang="en-US" altLang="ja-JP" sz="2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2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が続く</a:t>
            </a:r>
            <a:r>
              <a:rPr kumimoji="1" lang="ja-JP" altLang="en-US" sz="2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場合「</a:t>
            </a:r>
            <a:r>
              <a:rPr kumimoji="1" lang="ja-JP" altLang="en-US" sz="28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トラブルに巻き込まれた恐れあり</a:t>
            </a:r>
            <a:r>
              <a:rPr kumimoji="1" lang="ja-JP" altLang="en-US" sz="2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kumimoji="1" lang="en-US" altLang="ja-JP" sz="2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ja-JP" altLang="en-US" sz="28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保証人へ連絡</a:t>
            </a:r>
            <a:r>
              <a:rPr kumimoji="1" lang="ja-JP" altLang="en-US" sz="2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することもあるので注意（</a:t>
            </a:r>
            <a:r>
              <a:rPr kumimoji="1" lang="ja-JP" altLang="en-US" sz="28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見守りの観点</a:t>
            </a:r>
            <a:r>
              <a:rPr kumimoji="1" lang="ja-JP" altLang="en-US" sz="2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28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9509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授業中のスマホ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利用禁止</a:t>
            </a:r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D49D417D-F429-09F0-95F6-33612FF4A564}"/>
              </a:ext>
            </a:extLst>
          </p:cNvPr>
          <p:cNvSpPr txBox="1">
            <a:spLocks/>
          </p:cNvSpPr>
          <p:nvPr/>
        </p:nvSpPr>
        <p:spPr>
          <a:xfrm>
            <a:off x="1692862" y="1206806"/>
            <a:ext cx="4932384" cy="333553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70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+mj-cs"/>
              </a:defRPr>
            </a:lvl1pPr>
          </a:lstStyle>
          <a:p>
            <a:r>
              <a:rPr lang="ja-JP" altLang="en-US" sz="7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授業中の</a:t>
            </a:r>
            <a:br>
              <a:rPr lang="en-US" altLang="ja-JP" sz="7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7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スマホ利用</a:t>
            </a:r>
            <a:br>
              <a:rPr lang="en-US" altLang="ja-JP" sz="7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72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原則禁止！</a:t>
            </a:r>
          </a:p>
        </p:txBody>
      </p:sp>
      <p:pic>
        <p:nvPicPr>
          <p:cNvPr id="7" name="Picture 2" descr="スマートフォン禁止のマーク">
            <a:extLst>
              <a:ext uri="{FF2B5EF4-FFF2-40B4-BE49-F238E27FC236}">
                <a16:creationId xmlns:a16="http://schemas.microsoft.com/office/drawing/2014/main" id="{9FCDF2E8-A911-E9FE-2D35-B1CAF2841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 bwMode="auto">
          <a:xfrm>
            <a:off x="7076904" y="1189747"/>
            <a:ext cx="3197627" cy="3187964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字幕 2">
            <a:extLst>
              <a:ext uri="{FF2B5EF4-FFF2-40B4-BE49-F238E27FC236}">
                <a16:creationId xmlns:a16="http://schemas.microsoft.com/office/drawing/2014/main" id="{C2DE974D-0DEE-6C30-A461-DF453510C2AC}"/>
              </a:ext>
            </a:extLst>
          </p:cNvPr>
          <p:cNvSpPr txBox="1">
            <a:spLocks/>
          </p:cNvSpPr>
          <p:nvPr/>
        </p:nvSpPr>
        <p:spPr>
          <a:xfrm>
            <a:off x="2453420" y="5689178"/>
            <a:ext cx="8863262" cy="94759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vert="horz" lIns="0" tIns="45720" rIns="0" bIns="45720" rtlCol="0" anchor="b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kumimoji="1"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800" b="1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著作権・肖像権の侵害</a:t>
            </a:r>
            <a:r>
              <a:rPr lang="ja-JP" altLang="en-US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の恐れあり！</a:t>
            </a:r>
            <a:endParaRPr lang="ja-JP" altLang="en-US" sz="4000" dirty="0"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字幕 2">
            <a:extLst>
              <a:ext uri="{FF2B5EF4-FFF2-40B4-BE49-F238E27FC236}">
                <a16:creationId xmlns:a16="http://schemas.microsoft.com/office/drawing/2014/main" id="{2E3AF129-3961-6643-3E9B-602D1D5F3478}"/>
              </a:ext>
            </a:extLst>
          </p:cNvPr>
          <p:cNvSpPr txBox="1">
            <a:spLocks/>
          </p:cNvSpPr>
          <p:nvPr/>
        </p:nvSpPr>
        <p:spPr>
          <a:xfrm>
            <a:off x="733426" y="4953177"/>
            <a:ext cx="10696576" cy="947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4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授業風景の撮影＆ネットへのアップ </a:t>
            </a:r>
            <a:r>
              <a:rPr lang="en-US" altLang="ja-JP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公開</a:t>
            </a:r>
            <a:r>
              <a:rPr lang="en-US" altLang="ja-JP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4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は</a:t>
            </a:r>
          </a:p>
        </p:txBody>
      </p:sp>
      <p:pic>
        <p:nvPicPr>
          <p:cNvPr id="15" name="Picture 4" descr="「注意」のイラスト文字">
            <a:extLst>
              <a:ext uri="{FF2B5EF4-FFF2-40B4-BE49-F238E27FC236}">
                <a16:creationId xmlns:a16="http://schemas.microsoft.com/office/drawing/2014/main" id="{AD143DA3-19D6-3190-03C7-5922FBEC9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88" y="5476703"/>
            <a:ext cx="1620729" cy="133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52D19F6F-2A4F-3DE7-CF5A-B74B205A756E}"/>
              </a:ext>
            </a:extLst>
          </p:cNvPr>
          <p:cNvSpPr/>
          <p:nvPr/>
        </p:nvSpPr>
        <p:spPr>
          <a:xfrm>
            <a:off x="8215744" y="220709"/>
            <a:ext cx="3785425" cy="8395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>
                <a:solidFill>
                  <a:srgbClr val="00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周知済みの内容</a:t>
            </a:r>
          </a:p>
        </p:txBody>
      </p:sp>
      <p:sp>
        <p:nvSpPr>
          <p:cNvPr id="17" name="四角形吹き出し 5">
            <a:extLst>
              <a:ext uri="{FF2B5EF4-FFF2-40B4-BE49-F238E27FC236}">
                <a16:creationId xmlns:a16="http://schemas.microsoft.com/office/drawing/2014/main" id="{A6E3D3BD-6857-0DEA-4781-DE8E9375C700}"/>
              </a:ext>
            </a:extLst>
          </p:cNvPr>
          <p:cNvSpPr/>
          <p:nvPr/>
        </p:nvSpPr>
        <p:spPr>
          <a:xfrm>
            <a:off x="2061560" y="4402650"/>
            <a:ext cx="8379229" cy="480973"/>
          </a:xfrm>
          <a:prstGeom prst="wedgeRectCallout">
            <a:avLst>
              <a:gd name="adj1" fmla="val -37907"/>
              <a:gd name="adj2" fmla="val -8983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出席確認時は例外</a:t>
            </a:r>
            <a:r>
              <a:rPr lang="ja-JP" altLang="en-US" sz="2400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2000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2000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授業で利用する際は各教員の指示に従うこと</a:t>
            </a:r>
            <a:r>
              <a:rPr kumimoji="1" lang="en-US" altLang="ja-JP" sz="2000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2000" dirty="0">
              <a:solidFill>
                <a:srgbClr val="3333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0868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学年暦、学期（ターム）</a:t>
            </a:r>
            <a:r>
              <a:rPr lang="ja-JP" altLang="en-US" dirty="0"/>
              <a:t>，</a:t>
            </a:r>
            <a:r>
              <a:rPr kumimoji="1" lang="ja-JP" altLang="en-US" dirty="0"/>
              <a:t>授業時間</a:t>
            </a: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807433"/>
              </p:ext>
            </p:extLst>
          </p:nvPr>
        </p:nvGraphicFramePr>
        <p:xfrm>
          <a:off x="426502" y="1346200"/>
          <a:ext cx="11356026" cy="4851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3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59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32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7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32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47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682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249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6855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590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91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42806">
                <a:tc gridSpan="14"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2024</a:t>
                      </a:r>
                      <a:r>
                        <a:rPr kumimoji="1" lang="ja-JP" altLang="en-US" dirty="0"/>
                        <a:t>年度（</a:t>
                      </a:r>
                      <a:r>
                        <a:rPr kumimoji="1" lang="en-US" altLang="ja-JP" dirty="0"/>
                        <a:t>2024</a:t>
                      </a:r>
                      <a:r>
                        <a:rPr kumimoji="1" lang="ja-JP" altLang="en-US" dirty="0"/>
                        <a:t>年</a:t>
                      </a:r>
                      <a:r>
                        <a:rPr kumimoji="1" lang="en-US" altLang="ja-JP" dirty="0"/>
                        <a:t>4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1</a:t>
                      </a:r>
                      <a:r>
                        <a:rPr kumimoji="1" lang="ja-JP" altLang="en-US" dirty="0"/>
                        <a:t>日～</a:t>
                      </a:r>
                      <a:r>
                        <a:rPr kumimoji="1" lang="en-US" altLang="ja-JP" dirty="0"/>
                        <a:t>2025</a:t>
                      </a:r>
                      <a:r>
                        <a:rPr kumimoji="1" lang="ja-JP" altLang="en-US" dirty="0"/>
                        <a:t>年</a:t>
                      </a:r>
                      <a:r>
                        <a:rPr kumimoji="1" lang="en-US" altLang="ja-JP" dirty="0"/>
                        <a:t>3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31</a:t>
                      </a:r>
                      <a:r>
                        <a:rPr kumimoji="1" lang="ja-JP" altLang="en-US" dirty="0"/>
                        <a:t>日）</a:t>
                      </a:r>
                      <a:endParaRPr kumimoji="1" lang="en-US" altLang="ja-JP" baseline="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前期（</a:t>
                      </a:r>
                      <a:r>
                        <a:rPr kumimoji="1" lang="en-US" altLang="ja-JP" dirty="0"/>
                        <a:t>4/1 –</a:t>
                      </a:r>
                      <a:r>
                        <a:rPr kumimoji="1" lang="en-US" altLang="ja-JP" baseline="0" dirty="0"/>
                        <a:t> 9/30</a:t>
                      </a:r>
                      <a:r>
                        <a:rPr kumimoji="1" lang="ja-JP" altLang="en-US" baseline="0" dirty="0"/>
                        <a:t>）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後期（</a:t>
                      </a:r>
                      <a:r>
                        <a:rPr kumimoji="1" lang="en-US" altLang="ja-JP" dirty="0"/>
                        <a:t>10/1 – 3/31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第１ターム（</a:t>
                      </a:r>
                      <a:r>
                        <a:rPr kumimoji="1" lang="en-US" altLang="ja-JP" dirty="0"/>
                        <a:t>4/8</a:t>
                      </a:r>
                      <a:r>
                        <a:rPr kumimoji="1" lang="en-US" altLang="ja-JP" baseline="0" dirty="0"/>
                        <a:t> – 6/7</a:t>
                      </a:r>
                      <a:r>
                        <a:rPr kumimoji="1" lang="ja-JP" altLang="en-US" baseline="0" dirty="0"/>
                        <a:t>）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第２ターム（</a:t>
                      </a:r>
                      <a:r>
                        <a:rPr kumimoji="1" lang="en-US" altLang="ja-JP" dirty="0"/>
                        <a:t>6/8 – 8/9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第３ターム（</a:t>
                      </a:r>
                      <a:r>
                        <a:rPr kumimoji="1" lang="en-US" altLang="ja-JP" dirty="0"/>
                        <a:t>10/1 – 11/26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第４ターム（</a:t>
                      </a:r>
                      <a:r>
                        <a:rPr kumimoji="1" lang="en-US" altLang="ja-JP" dirty="0"/>
                        <a:t>11/27 – 2/6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4/2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4/2 – 4/5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4/8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6/3 – 6</a:t>
                      </a:r>
                      <a:r>
                        <a:rPr kumimoji="1" lang="en-US" altLang="ja-JP" baseline="0" dirty="0"/>
                        <a:t>/7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6/10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7/30</a:t>
                      </a:r>
                    </a:p>
                    <a:p>
                      <a:pPr algn="ctr"/>
                      <a:r>
                        <a:rPr kumimoji="1" lang="en-US" altLang="ja-JP" dirty="0"/>
                        <a:t>–</a:t>
                      </a:r>
                    </a:p>
                    <a:p>
                      <a:pPr algn="ctr"/>
                      <a:r>
                        <a:rPr kumimoji="1" lang="en-US" altLang="ja-JP" dirty="0"/>
                        <a:t>8/9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8/10</a:t>
                      </a:r>
                    </a:p>
                    <a:p>
                      <a:pPr algn="ctr"/>
                      <a:r>
                        <a:rPr kumimoji="1" lang="en-US" altLang="ja-JP" dirty="0"/>
                        <a:t>–</a:t>
                      </a:r>
                    </a:p>
                    <a:p>
                      <a:pPr algn="ctr"/>
                      <a:r>
                        <a:rPr kumimoji="1" lang="en-US" altLang="ja-JP" dirty="0"/>
                        <a:t>9/29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9/30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10/1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11/20</a:t>
                      </a:r>
                    </a:p>
                    <a:p>
                      <a:pPr algn="ctr"/>
                      <a:r>
                        <a:rPr kumimoji="1" lang="en-US" altLang="ja-JP" dirty="0"/>
                        <a:t>–</a:t>
                      </a:r>
                    </a:p>
                    <a:p>
                      <a:pPr algn="ctr"/>
                      <a:r>
                        <a:rPr kumimoji="1" lang="en-US" altLang="ja-JP" dirty="0"/>
                        <a:t>11/26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11/27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12/26</a:t>
                      </a:r>
                    </a:p>
                    <a:p>
                      <a:pPr algn="ctr"/>
                      <a:r>
                        <a:rPr kumimoji="1" lang="en-US" altLang="ja-JP" dirty="0"/>
                        <a:t>–</a:t>
                      </a:r>
                    </a:p>
                    <a:p>
                      <a:pPr algn="ctr"/>
                      <a:r>
                        <a:rPr kumimoji="1" lang="en-US" altLang="ja-JP" dirty="0"/>
                        <a:t>1/3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1/28</a:t>
                      </a:r>
                    </a:p>
                    <a:p>
                      <a:pPr algn="ctr"/>
                      <a:r>
                        <a:rPr kumimoji="1" lang="en-US" altLang="ja-JP" dirty="0"/>
                        <a:t>–</a:t>
                      </a:r>
                    </a:p>
                    <a:p>
                      <a:pPr algn="ctr"/>
                      <a:r>
                        <a:rPr kumimoji="1" lang="en-US" altLang="ja-JP" dirty="0"/>
                        <a:t>2/6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2/7</a:t>
                      </a:r>
                    </a:p>
                    <a:p>
                      <a:pPr algn="ctr"/>
                      <a:r>
                        <a:rPr kumimoji="1" lang="en-US" altLang="ja-JP" dirty="0"/>
                        <a:t>–</a:t>
                      </a:r>
                    </a:p>
                    <a:p>
                      <a:pPr algn="ctr"/>
                      <a:r>
                        <a:rPr kumimoji="1" lang="en-US" altLang="ja-JP" dirty="0"/>
                        <a:t>3/31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251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入学式</a:t>
                      </a:r>
                    </a:p>
                  </a:txBody>
                  <a:tcPr vert="eaVert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オリエンテーション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前期・第１ターム授業開始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第１ターム試験期間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第２ターム授業開始</a:t>
                      </a:r>
                    </a:p>
                  </a:txBody>
                  <a:tcPr vert="eaVert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前期・第２ターム試験期間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夏季休業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後期ガイダンス</a:t>
                      </a:r>
                    </a:p>
                  </a:txBody>
                  <a:tcPr vert="eaVert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後期・第３ターム授業開始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第３ターム試験期間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第４ターム授業開始</a:t>
                      </a:r>
                    </a:p>
                  </a:txBody>
                  <a:tcPr vert="eaVert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冬季休業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後期・第４ターム試験期間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学年末休業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1703111" y="6292547"/>
            <a:ext cx="8800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土日祝日は原則休みだが、</a:t>
            </a:r>
            <a:r>
              <a:rPr kumimoji="1" lang="ja-JP" altLang="en-US" sz="2400" dirty="0">
                <a:solidFill>
                  <a:srgbClr val="0000CC"/>
                </a:solidFill>
              </a:rPr>
              <a:t>授業を行う日もあるので資料等を確認</a:t>
            </a:r>
          </a:p>
        </p:txBody>
      </p:sp>
      <p:sp>
        <p:nvSpPr>
          <p:cNvPr id="3" name="角丸四角形吹き出し 6">
            <a:extLst>
              <a:ext uri="{FF2B5EF4-FFF2-40B4-BE49-F238E27FC236}">
                <a16:creationId xmlns:a16="http://schemas.microsoft.com/office/drawing/2014/main" id="{C1DB9EFF-F43B-9729-494C-542BA3E14B0B}"/>
              </a:ext>
            </a:extLst>
          </p:cNvPr>
          <p:cNvSpPr/>
          <p:nvPr/>
        </p:nvSpPr>
        <p:spPr>
          <a:xfrm>
            <a:off x="7165300" y="5687122"/>
            <a:ext cx="2398427" cy="605423"/>
          </a:xfrm>
          <a:prstGeom prst="wedgeRoundRectCallout">
            <a:avLst>
              <a:gd name="adj1" fmla="val -48330"/>
              <a:gd name="adj2" fmla="val -107090"/>
              <a:gd name="adj3" fmla="val 16667"/>
            </a:avLst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u="sng" dirty="0">
                <a:solidFill>
                  <a:srgbClr val="C00000"/>
                </a:solidFill>
              </a:rPr>
              <a:t>11/4</a:t>
            </a:r>
            <a:r>
              <a:rPr kumimoji="1" lang="en-US" altLang="ja-JP" sz="2000" b="1" u="sng" dirty="0">
                <a:solidFill>
                  <a:schemeClr val="tx1"/>
                </a:solidFill>
              </a:rPr>
              <a:t> </a:t>
            </a:r>
            <a:r>
              <a:rPr kumimoji="1" lang="ja-JP" altLang="en-US" sz="2000" b="1" u="sng" dirty="0">
                <a:solidFill>
                  <a:schemeClr val="tx1"/>
                </a:solidFill>
              </a:rPr>
              <a:t>は授業日</a:t>
            </a:r>
            <a:endParaRPr kumimoji="1" lang="ja-JP" alt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218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授業時間</a:t>
            </a:r>
          </a:p>
        </p:txBody>
      </p:sp>
      <p:graphicFrame>
        <p:nvGraphicFramePr>
          <p:cNvPr id="5" name="表 4"/>
          <p:cNvGraphicFramePr>
            <a:graphicFrameLocks noGrp="1"/>
          </p:cNvGraphicFramePr>
          <p:nvPr/>
        </p:nvGraphicFramePr>
        <p:xfrm>
          <a:off x="3334900" y="1320087"/>
          <a:ext cx="6226789" cy="4572000"/>
        </p:xfrm>
        <a:graphic>
          <a:graphicData uri="http://schemas.openxmlformats.org/drawingml/2006/table">
            <a:tbl>
              <a:tblPr firstRow="1" bandRow="1"/>
              <a:tblGrid>
                <a:gridCol w="255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</a:rPr>
                        <a:t>時限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</a:rPr>
                        <a:t>時刻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800" dirty="0"/>
                        <a:t>１時限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9:00 – 10:30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800" dirty="0"/>
                        <a:t>２時限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10:40 – 12:10</a:t>
                      </a:r>
                      <a:endParaRPr kumimoji="1" lang="ja-JP" altLang="en-U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68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800" dirty="0"/>
                        <a:t>お昼休み</a:t>
                      </a:r>
                      <a:endParaRPr kumimoji="1" lang="en-US" altLang="ja-JP" sz="2800" dirty="0"/>
                    </a:p>
                    <a:p>
                      <a:pPr algn="ctr"/>
                      <a:r>
                        <a:rPr kumimoji="1" lang="ja-JP" altLang="en-US" sz="2800" dirty="0"/>
                        <a:t>（昼食）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12:10 – 13:00</a:t>
                      </a:r>
                      <a:endParaRPr kumimoji="1" lang="ja-JP" altLang="en-U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800" dirty="0"/>
                        <a:t>３時限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13:00 – 14:30</a:t>
                      </a:r>
                      <a:endParaRPr kumimoji="1" lang="ja-JP" altLang="en-U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800" dirty="0"/>
                        <a:t>４時限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14:40 – 16:10</a:t>
                      </a:r>
                      <a:endParaRPr kumimoji="1" lang="ja-JP" altLang="en-U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800" dirty="0"/>
                        <a:t>５時限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16:20 – 17:50</a:t>
                      </a:r>
                      <a:endParaRPr kumimoji="1" lang="ja-JP" altLang="en-U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800" dirty="0"/>
                        <a:t>６時限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18:00</a:t>
                      </a:r>
                      <a:r>
                        <a:rPr kumimoji="1" lang="en-US" altLang="ja-JP" sz="2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19:30</a:t>
                      </a:r>
                      <a:endParaRPr kumimoji="1" lang="ja-JP" altLang="en-U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3555537" y="5943396"/>
            <a:ext cx="5708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授業：</a:t>
            </a:r>
            <a:r>
              <a:rPr kumimoji="1" lang="en-US" altLang="ja-JP" sz="2400" dirty="0"/>
              <a:t>90</a:t>
            </a:r>
            <a:r>
              <a:rPr kumimoji="1" lang="ja-JP" altLang="en-US" sz="2400" dirty="0"/>
              <a:t>分　　　休憩：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分　　　お昼：</a:t>
            </a:r>
            <a:r>
              <a:rPr kumimoji="1" lang="en-US" altLang="ja-JP" sz="2400" dirty="0"/>
              <a:t>50</a:t>
            </a:r>
            <a:r>
              <a:rPr kumimoji="1" lang="ja-JP" altLang="en-US" sz="2400" dirty="0"/>
              <a:t>分</a:t>
            </a:r>
            <a:endParaRPr kumimoji="1" lang="ja-JP" altLang="en-US" sz="2400" dirty="0">
              <a:solidFill>
                <a:srgbClr val="0000CC"/>
              </a:solidFill>
            </a:endParaRPr>
          </a:p>
        </p:txBody>
      </p:sp>
      <p:sp>
        <p:nvSpPr>
          <p:cNvPr id="8" name="四角形吹き出し 7"/>
          <p:cNvSpPr/>
          <p:nvPr/>
        </p:nvSpPr>
        <p:spPr>
          <a:xfrm>
            <a:off x="907063" y="5272376"/>
            <a:ext cx="2002036" cy="797881"/>
          </a:xfrm>
          <a:prstGeom prst="wedgeRectCallout">
            <a:avLst>
              <a:gd name="adj1" fmla="val 85245"/>
              <a:gd name="adj2" fmla="val -154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dirty="0">
                <a:solidFill>
                  <a:srgbClr val="3333FF"/>
                </a:solidFill>
              </a:rPr>
              <a:t>補講時のみ（普段はない）</a:t>
            </a:r>
            <a:endParaRPr kumimoji="1" lang="ja-JP" altLang="en-US" sz="24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61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３．時間割、履修登録、革新的クラス</a:t>
            </a:r>
            <a:endParaRPr kumimoji="1"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/>
        </p:nvGraphicFramePr>
        <p:xfrm>
          <a:off x="2334903" y="1715707"/>
          <a:ext cx="7504841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229">
                  <a:extLst>
                    <a:ext uri="{9D8B030D-6E8A-4147-A177-3AD203B41FA5}">
                      <a16:colId xmlns:a16="http://schemas.microsoft.com/office/drawing/2014/main" val="127689186"/>
                    </a:ext>
                  </a:extLst>
                </a:gridCol>
                <a:gridCol w="2208327">
                  <a:extLst>
                    <a:ext uri="{9D8B030D-6E8A-4147-A177-3AD203B41FA5}">
                      <a16:colId xmlns:a16="http://schemas.microsoft.com/office/drawing/2014/main" val="862690627"/>
                    </a:ext>
                  </a:extLst>
                </a:gridCol>
                <a:gridCol w="916657">
                  <a:extLst>
                    <a:ext uri="{9D8B030D-6E8A-4147-A177-3AD203B41FA5}">
                      <a16:colId xmlns:a16="http://schemas.microsoft.com/office/drawing/2014/main" val="1322844332"/>
                    </a:ext>
                  </a:extLst>
                </a:gridCol>
                <a:gridCol w="916657">
                  <a:extLst>
                    <a:ext uri="{9D8B030D-6E8A-4147-A177-3AD203B41FA5}">
                      <a16:colId xmlns:a16="http://schemas.microsoft.com/office/drawing/2014/main" val="2649695232"/>
                    </a:ext>
                  </a:extLst>
                </a:gridCol>
                <a:gridCol w="916657">
                  <a:extLst>
                    <a:ext uri="{9D8B030D-6E8A-4147-A177-3AD203B41FA5}">
                      <a16:colId xmlns:a16="http://schemas.microsoft.com/office/drawing/2014/main" val="2930838577"/>
                    </a:ext>
                  </a:extLst>
                </a:gridCol>
                <a:gridCol w="916657">
                  <a:extLst>
                    <a:ext uri="{9D8B030D-6E8A-4147-A177-3AD203B41FA5}">
                      <a16:colId xmlns:a16="http://schemas.microsoft.com/office/drawing/2014/main" val="1461137674"/>
                    </a:ext>
                  </a:extLst>
                </a:gridCol>
                <a:gridCol w="916657">
                  <a:extLst>
                    <a:ext uri="{9D8B030D-6E8A-4147-A177-3AD203B41FA5}">
                      <a16:colId xmlns:a16="http://schemas.microsoft.com/office/drawing/2014/main" val="234265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kumimoji="1" lang="en-US" altLang="ja-JP" sz="2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火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5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１限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9:00 – 10:30</a:t>
                      </a:r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講義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85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２限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10:40 – 12:10</a:t>
                      </a:r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講義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講義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演習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講義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74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３限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13:00 – 14:30</a:t>
                      </a:r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講義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19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４限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14:40 – 16:10</a:t>
                      </a:r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講義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講義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770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５限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16:20 – 17:50</a:t>
                      </a:r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講義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289057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1013780" y="4217435"/>
            <a:ext cx="101627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講義科目１コマあたり</a:t>
            </a:r>
            <a:r>
              <a:rPr kumimoji="1" lang="ja-JP" altLang="en-US" sz="24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３コマ分時間の事前・事後学修</a:t>
            </a: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が必要</a:t>
            </a:r>
            <a:endParaRPr kumimoji="1" lang="en-US" altLang="ja-JP" sz="2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時間割は自分で組む（科目を選ぶ）</a:t>
            </a:r>
            <a:endParaRPr kumimoji="1" lang="en-US" altLang="ja-JP" sz="2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4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科目の詰め込み過ぎに注意！</a:t>
            </a: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事前・事後学修の時間が取れない</a:t>
            </a:r>
            <a:endParaRPr kumimoji="1" lang="en-US" altLang="ja-JP" sz="2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半期で</a:t>
            </a:r>
            <a:r>
              <a:rPr kumimoji="1" lang="ja-JP" altLang="en-US" sz="24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上限</a:t>
            </a:r>
            <a:r>
              <a:rPr kumimoji="1" lang="en-US" altLang="ja-JP" sz="24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24</a:t>
            </a:r>
            <a:r>
              <a:rPr kumimoji="1" lang="ja-JP" altLang="en-US" sz="24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単位まで</a:t>
            </a: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履修登録可能（推奨：</a:t>
            </a:r>
            <a:r>
              <a:rPr kumimoji="1"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</a:t>
            </a:r>
            <a:r>
              <a:rPr kumimoji="1"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単位程度</a:t>
            </a: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kumimoji="1" lang="en-US" altLang="ja-JP" sz="2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4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集中講義</a:t>
            </a: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は，一部でも前期・後期期間に実施される科目は上述の</a:t>
            </a:r>
            <a:r>
              <a:rPr kumimoji="1" lang="ja-JP" altLang="en-US" sz="24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上限計算にカウントされる</a:t>
            </a: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ので注意（休業期間中に実施される科目はカウントされない）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162095" y="1222821"/>
            <a:ext cx="386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時間割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履修登録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例</a:t>
            </a:r>
          </a:p>
        </p:txBody>
      </p:sp>
      <p:sp>
        <p:nvSpPr>
          <p:cNvPr id="14" name="角丸四角形吹き出し 13"/>
          <p:cNvSpPr/>
          <p:nvPr/>
        </p:nvSpPr>
        <p:spPr>
          <a:xfrm>
            <a:off x="9800706" y="2446713"/>
            <a:ext cx="2275278" cy="901899"/>
          </a:xfrm>
          <a:prstGeom prst="wedgeRoundRectCallout">
            <a:avLst>
              <a:gd name="adj1" fmla="val -70666"/>
              <a:gd name="adj2" fmla="val 29247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空き時間に</a:t>
            </a:r>
            <a:endParaRPr kumimoji="1" lang="en-US" altLang="ja-JP" sz="2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事前・事後学修</a:t>
            </a:r>
          </a:p>
        </p:txBody>
      </p:sp>
    </p:spTree>
    <p:extLst>
      <p:ext uri="{BB962C8B-B14F-4D97-AF65-F5344CB8AC3E}">
        <p14:creationId xmlns:p14="http://schemas.microsoft.com/office/powerpoint/2010/main" val="369620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履修登録について</a:t>
            </a:r>
            <a:endParaRPr kumimoji="1"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795740"/>
              </p:ext>
            </p:extLst>
          </p:nvPr>
        </p:nvGraphicFramePr>
        <p:xfrm>
          <a:off x="2875640" y="3795827"/>
          <a:ext cx="64407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330">
                  <a:extLst>
                    <a:ext uri="{9D8B030D-6E8A-4147-A177-3AD203B41FA5}">
                      <a16:colId xmlns:a16="http://schemas.microsoft.com/office/drawing/2014/main" val="862690627"/>
                    </a:ext>
                  </a:extLst>
                </a:gridCol>
                <a:gridCol w="908565">
                  <a:extLst>
                    <a:ext uri="{9D8B030D-6E8A-4147-A177-3AD203B41FA5}">
                      <a16:colId xmlns:a16="http://schemas.microsoft.com/office/drawing/2014/main" val="1322844332"/>
                    </a:ext>
                  </a:extLst>
                </a:gridCol>
                <a:gridCol w="908565">
                  <a:extLst>
                    <a:ext uri="{9D8B030D-6E8A-4147-A177-3AD203B41FA5}">
                      <a16:colId xmlns:a16="http://schemas.microsoft.com/office/drawing/2014/main" val="2649695232"/>
                    </a:ext>
                  </a:extLst>
                </a:gridCol>
                <a:gridCol w="908565">
                  <a:extLst>
                    <a:ext uri="{9D8B030D-6E8A-4147-A177-3AD203B41FA5}">
                      <a16:colId xmlns:a16="http://schemas.microsoft.com/office/drawing/2014/main" val="2930838577"/>
                    </a:ext>
                  </a:extLst>
                </a:gridCol>
                <a:gridCol w="908565">
                  <a:extLst>
                    <a:ext uri="{9D8B030D-6E8A-4147-A177-3AD203B41FA5}">
                      <a16:colId xmlns:a16="http://schemas.microsoft.com/office/drawing/2014/main" val="1461137674"/>
                    </a:ext>
                  </a:extLst>
                </a:gridCol>
                <a:gridCol w="908565">
                  <a:extLst>
                    <a:ext uri="{9D8B030D-6E8A-4147-A177-3AD203B41FA5}">
                      <a16:colId xmlns:a16="http://schemas.microsoft.com/office/drawing/2014/main" val="234265662"/>
                    </a:ext>
                  </a:extLst>
                </a:gridCol>
                <a:gridCol w="9085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kumimoji="1" lang="en-US" altLang="ja-JP" sz="2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火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rgbClr val="0000CC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5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9/22</a:t>
                      </a:r>
                      <a:endParaRPr kumimoji="1" lang="ja-JP" altLang="en-US" sz="240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9/23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9/24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9/25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9/26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9/27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0000CC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9/28</a:t>
                      </a:r>
                      <a:endParaRPr kumimoji="1" lang="ja-JP" altLang="en-US" sz="2400" dirty="0">
                        <a:solidFill>
                          <a:srgbClr val="0000C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85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9/29</a:t>
                      </a:r>
                      <a:endParaRPr kumimoji="1" lang="ja-JP" altLang="en-US" sz="240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9/30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10/1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0000CC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endParaRPr kumimoji="1" lang="ja-JP" altLang="en-US" sz="2400" dirty="0">
                        <a:solidFill>
                          <a:srgbClr val="0000C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74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</a:t>
                      </a:r>
                      <a:endParaRPr kumimoji="1" lang="ja-JP" altLang="en-US" sz="240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endParaRPr kumimoji="1" lang="ja-JP" altLang="en-US" sz="24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0000CC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  <a:endParaRPr kumimoji="1" lang="ja-JP" altLang="en-US" sz="2400" dirty="0">
                        <a:solidFill>
                          <a:srgbClr val="0000C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19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</a:t>
                      </a:r>
                      <a:endParaRPr kumimoji="1" lang="ja-JP" altLang="en-US" sz="2400" b="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14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17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18</a:t>
                      </a:r>
                      <a:endParaRPr kumimoji="1" lang="ja-JP" altLang="en-US" sz="24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0000CC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19</a:t>
                      </a:r>
                      <a:endParaRPr kumimoji="1" lang="ja-JP" altLang="en-US" sz="2400" dirty="0">
                        <a:solidFill>
                          <a:srgbClr val="0000C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70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</a:t>
                      </a:r>
                      <a:endParaRPr kumimoji="1" lang="ja-JP" altLang="en-US" sz="240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21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22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23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25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0000CC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</a:t>
                      </a:r>
                      <a:endParaRPr kumimoji="1" lang="ja-JP" altLang="en-US" sz="2400" dirty="0">
                        <a:solidFill>
                          <a:srgbClr val="0000C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289057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705106" y="1281626"/>
            <a:ext cx="107817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履修登録なしで</a:t>
            </a:r>
            <a:r>
              <a:rPr kumimoji="1" lang="ja-JP" altLang="en-US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単位は取れない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（絶対に必要な手続き）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時間割表を見ながら自分の時間割表（後期分）を作る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「忘れていた・間違えた」では済まされないので注意！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Web</a:t>
            </a:r>
            <a:r>
              <a:rPr kumimoji="1" lang="ja-JP" altLang="en-US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で期日までに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履修登録。　確認期間に</a:t>
            </a:r>
            <a:r>
              <a:rPr kumimoji="1" lang="ja-JP" altLang="en-US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間違いが無いか必ず確認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162094" y="3292245"/>
            <a:ext cx="386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9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月・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月のカレンダー</a:t>
            </a:r>
          </a:p>
        </p:txBody>
      </p:sp>
      <p:sp>
        <p:nvSpPr>
          <p:cNvPr id="14" name="角丸四角形吹き出し 13"/>
          <p:cNvSpPr/>
          <p:nvPr/>
        </p:nvSpPr>
        <p:spPr>
          <a:xfrm>
            <a:off x="104930" y="4303437"/>
            <a:ext cx="2618149" cy="908960"/>
          </a:xfrm>
          <a:prstGeom prst="wedgeRoundRectCallout">
            <a:avLst>
              <a:gd name="adj1" fmla="val 98820"/>
              <a:gd name="adj2" fmla="val 61360"/>
              <a:gd name="adj3" fmla="val 16667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履修登録期間</a:t>
            </a:r>
            <a:r>
              <a:rPr kumimoji="1" lang="en-US" altLang="ja-JP" sz="2400" b="1" u="sng" dirty="0">
                <a:solidFill>
                  <a:schemeClr val="tx1"/>
                </a:solidFill>
              </a:rPr>
              <a:t>10/7 17:00 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まで</a:t>
            </a:r>
          </a:p>
        </p:txBody>
      </p:sp>
      <p:sp>
        <p:nvSpPr>
          <p:cNvPr id="7" name="角丸四角形吹き出し 6"/>
          <p:cNvSpPr/>
          <p:nvPr/>
        </p:nvSpPr>
        <p:spPr>
          <a:xfrm>
            <a:off x="9390897" y="4558271"/>
            <a:ext cx="2610272" cy="908960"/>
          </a:xfrm>
          <a:prstGeom prst="wedgeRoundRectCallout">
            <a:avLst>
              <a:gd name="adj1" fmla="val -84587"/>
              <a:gd name="adj2" fmla="val 78090"/>
              <a:gd name="adj3" fmla="val 16667"/>
            </a:avLst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履修確認期間</a:t>
            </a:r>
            <a:r>
              <a:rPr kumimoji="1" lang="en-US" altLang="ja-JP" sz="2400" b="1" u="sng" dirty="0">
                <a:solidFill>
                  <a:schemeClr val="tx1"/>
                </a:solidFill>
              </a:rPr>
              <a:t>10/18 17:00 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まで</a:t>
            </a:r>
          </a:p>
        </p:txBody>
      </p:sp>
      <p:sp>
        <p:nvSpPr>
          <p:cNvPr id="8" name="四角形吹き出し 7"/>
          <p:cNvSpPr/>
          <p:nvPr/>
        </p:nvSpPr>
        <p:spPr>
          <a:xfrm>
            <a:off x="9829617" y="1371599"/>
            <a:ext cx="2002036" cy="742164"/>
          </a:xfrm>
          <a:prstGeom prst="wedgeRectCallout">
            <a:avLst>
              <a:gd name="adj1" fmla="val -76868"/>
              <a:gd name="adj2" fmla="val 3420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b="1" u="sng" dirty="0">
                <a:solidFill>
                  <a:srgbClr val="3333FF"/>
                </a:solidFill>
              </a:rPr>
              <a:t>第４ターム分</a:t>
            </a:r>
            <a:r>
              <a:rPr lang="ja-JP" altLang="en-US" sz="2400" dirty="0">
                <a:solidFill>
                  <a:srgbClr val="3333FF"/>
                </a:solidFill>
              </a:rPr>
              <a:t>も忘れずに</a:t>
            </a:r>
            <a:endParaRPr kumimoji="1" lang="ja-JP" altLang="en-US" sz="24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600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履修登録と取り消しについて</a:t>
            </a:r>
            <a:endParaRPr kumimoji="1"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697287"/>
              </p:ext>
            </p:extLst>
          </p:nvPr>
        </p:nvGraphicFramePr>
        <p:xfrm>
          <a:off x="5444538" y="4351698"/>
          <a:ext cx="661673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330">
                  <a:extLst>
                    <a:ext uri="{9D8B030D-6E8A-4147-A177-3AD203B41FA5}">
                      <a16:colId xmlns:a16="http://schemas.microsoft.com/office/drawing/2014/main" val="862690627"/>
                    </a:ext>
                  </a:extLst>
                </a:gridCol>
                <a:gridCol w="908565">
                  <a:extLst>
                    <a:ext uri="{9D8B030D-6E8A-4147-A177-3AD203B41FA5}">
                      <a16:colId xmlns:a16="http://schemas.microsoft.com/office/drawing/2014/main" val="1322844332"/>
                    </a:ext>
                  </a:extLst>
                </a:gridCol>
                <a:gridCol w="908565">
                  <a:extLst>
                    <a:ext uri="{9D8B030D-6E8A-4147-A177-3AD203B41FA5}">
                      <a16:colId xmlns:a16="http://schemas.microsoft.com/office/drawing/2014/main" val="2649695232"/>
                    </a:ext>
                  </a:extLst>
                </a:gridCol>
                <a:gridCol w="1084580">
                  <a:extLst>
                    <a:ext uri="{9D8B030D-6E8A-4147-A177-3AD203B41FA5}">
                      <a16:colId xmlns:a16="http://schemas.microsoft.com/office/drawing/2014/main" val="2930838577"/>
                    </a:ext>
                  </a:extLst>
                </a:gridCol>
                <a:gridCol w="908565">
                  <a:extLst>
                    <a:ext uri="{9D8B030D-6E8A-4147-A177-3AD203B41FA5}">
                      <a16:colId xmlns:a16="http://schemas.microsoft.com/office/drawing/2014/main" val="1461137674"/>
                    </a:ext>
                  </a:extLst>
                </a:gridCol>
                <a:gridCol w="908565">
                  <a:extLst>
                    <a:ext uri="{9D8B030D-6E8A-4147-A177-3AD203B41FA5}">
                      <a16:colId xmlns:a16="http://schemas.microsoft.com/office/drawing/2014/main" val="234265662"/>
                    </a:ext>
                  </a:extLst>
                </a:gridCol>
                <a:gridCol w="9085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kumimoji="1" lang="en-US" altLang="ja-JP" sz="2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火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rgbClr val="0000CC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5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</a:t>
                      </a:r>
                      <a:endParaRPr kumimoji="1" lang="ja-JP" altLang="en-US" sz="240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14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17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18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0000CC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19</a:t>
                      </a:r>
                      <a:endParaRPr kumimoji="1" lang="ja-JP" altLang="en-US" sz="2400" dirty="0">
                        <a:solidFill>
                          <a:srgbClr val="0000C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85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</a:t>
                      </a:r>
                      <a:endParaRPr kumimoji="1" lang="ja-JP" altLang="en-US" sz="240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21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22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23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25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0000CC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</a:t>
                      </a:r>
                      <a:endParaRPr kumimoji="1" lang="ja-JP" altLang="en-US" sz="2400" dirty="0">
                        <a:solidFill>
                          <a:srgbClr val="0000C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74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27</a:t>
                      </a:r>
                      <a:endParaRPr kumimoji="1" lang="ja-JP" altLang="en-US" sz="240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28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29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30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31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11/1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0000CC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11/2</a:t>
                      </a:r>
                      <a:endParaRPr kumimoji="1" lang="ja-JP" altLang="en-US" sz="2400" dirty="0">
                        <a:solidFill>
                          <a:srgbClr val="0000C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19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endParaRPr kumimoji="1" lang="ja-JP" altLang="en-US" sz="240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endParaRPr kumimoji="1" lang="ja-JP" altLang="en-US" sz="24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rgbClr val="0000CC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endParaRPr kumimoji="1" lang="ja-JP" altLang="en-US" sz="2400" dirty="0">
                        <a:solidFill>
                          <a:srgbClr val="0000C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701611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705106" y="1281626"/>
            <a:ext cx="1078178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必修科目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は必ず履修（自分のクラスの授業を履修登録）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選択科目は自由に選べる（お勧めは初回授業に出てから選択）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ただし</a:t>
            </a:r>
            <a:r>
              <a:rPr kumimoji="1" lang="ja-JP" altLang="en-US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半期に</a:t>
            </a:r>
            <a:r>
              <a:rPr kumimoji="1" lang="en-US" altLang="ja-JP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24</a:t>
            </a:r>
            <a:r>
              <a:rPr kumimoji="1" lang="ja-JP" altLang="en-US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単位まで</a:t>
            </a:r>
            <a:r>
              <a:rPr kumimoji="1" lang="ja-JP" altLang="en-US" sz="2800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しか登録できないので注意！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同じ時間の授業は履修できない！</a:t>
            </a:r>
            <a:endParaRPr kumimoji="1" lang="en-US" altLang="ja-JP" sz="2800" dirty="0">
              <a:solidFill>
                <a:srgbClr val="C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履修登録後は、</a:t>
            </a:r>
            <a:r>
              <a:rPr kumimoji="1" lang="ja-JP" altLang="en-US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履修取消期間</a:t>
            </a:r>
            <a:r>
              <a:rPr kumimoji="1" lang="ja-JP" altLang="en-US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でなければ、</a:t>
            </a:r>
            <a:br>
              <a:rPr kumimoji="1" lang="en-US" altLang="ja-JP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</a:br>
            <a:r>
              <a:rPr kumimoji="1" lang="ja-JP" altLang="en-US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登録は取り消せない！</a:t>
            </a:r>
            <a:endParaRPr kumimoji="1" lang="en-US" altLang="ja-JP" sz="2800" b="1" dirty="0">
              <a:solidFill>
                <a:srgbClr val="C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取り消さずに放置すると</a:t>
            </a:r>
            <a:b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</a:br>
            <a:r>
              <a:rPr kumimoji="1" lang="ja-JP" altLang="en-US" sz="28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全体の成績が下がる</a:t>
            </a:r>
          </a:p>
        </p:txBody>
      </p:sp>
      <p:sp>
        <p:nvSpPr>
          <p:cNvPr id="7" name="角丸四角形吹き出し 6"/>
          <p:cNvSpPr/>
          <p:nvPr/>
        </p:nvSpPr>
        <p:spPr>
          <a:xfrm>
            <a:off x="9380976" y="2669415"/>
            <a:ext cx="2645955" cy="1179596"/>
          </a:xfrm>
          <a:prstGeom prst="wedgeRoundRectCallout">
            <a:avLst>
              <a:gd name="adj1" fmla="val -8972"/>
              <a:gd name="adj2" fmla="val 133362"/>
              <a:gd name="adj3" fmla="val 16667"/>
            </a:avLst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履修取消期間</a:t>
            </a:r>
            <a:endParaRPr kumimoji="1" lang="en-US" altLang="ja-JP" sz="2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400" b="1" u="sng" dirty="0">
                <a:solidFill>
                  <a:schemeClr val="tx1"/>
                </a:solidFill>
              </a:rPr>
              <a:t>（第</a:t>
            </a:r>
            <a:r>
              <a:rPr kumimoji="1" lang="en-US" altLang="ja-JP" sz="2400" b="1" u="sng" dirty="0">
                <a:solidFill>
                  <a:schemeClr val="tx1"/>
                </a:solidFill>
              </a:rPr>
              <a:t>3</a:t>
            </a:r>
            <a:r>
              <a:rPr kumimoji="1" lang="ja-JP" altLang="en-US" sz="2400" b="1" u="sng" dirty="0">
                <a:solidFill>
                  <a:schemeClr val="tx1"/>
                </a:solidFill>
              </a:rPr>
              <a:t>ターム科目）</a:t>
            </a:r>
            <a:r>
              <a:rPr kumimoji="1" lang="en-US" altLang="ja-JP" sz="2400" b="1" u="sng" dirty="0">
                <a:solidFill>
                  <a:schemeClr val="tx1"/>
                </a:solidFill>
              </a:rPr>
              <a:t>10/18 17:00 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まで</a:t>
            </a:r>
          </a:p>
        </p:txBody>
      </p:sp>
      <p:sp>
        <p:nvSpPr>
          <p:cNvPr id="5" name="角丸四角形 4"/>
          <p:cNvSpPr/>
          <p:nvPr/>
        </p:nvSpPr>
        <p:spPr>
          <a:xfrm>
            <a:off x="730864" y="5924614"/>
            <a:ext cx="3863889" cy="826249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b="1" dirty="0"/>
              <a:t>第</a:t>
            </a:r>
            <a:r>
              <a:rPr kumimoji="1" lang="en-US" altLang="ja-JP" sz="2400" b="1" dirty="0"/>
              <a:t>4</a:t>
            </a:r>
            <a:r>
              <a:rPr kumimoji="1" lang="ja-JP" altLang="en-US" sz="2400" b="1" dirty="0"/>
              <a:t>ターム科目の</a:t>
            </a:r>
            <a:endParaRPr kumimoji="1" lang="en-US" altLang="ja-JP" sz="2400" b="1" dirty="0"/>
          </a:p>
          <a:p>
            <a:r>
              <a:rPr kumimoji="1" lang="ja-JP" altLang="en-US" sz="2400" b="1" dirty="0"/>
              <a:t>取消期間は</a:t>
            </a:r>
            <a:r>
              <a:rPr kumimoji="1" lang="en-US" altLang="ja-JP" sz="2400" b="1" dirty="0"/>
              <a:t>12/11 – 12/13</a:t>
            </a:r>
            <a:endParaRPr kumimoji="1" lang="ja-JP" altLang="en-US" sz="2400" b="1" dirty="0"/>
          </a:p>
        </p:txBody>
      </p:sp>
      <p:sp>
        <p:nvSpPr>
          <p:cNvPr id="8" name="角丸四角形吹き出し 7"/>
          <p:cNvSpPr/>
          <p:nvPr/>
        </p:nvSpPr>
        <p:spPr>
          <a:xfrm>
            <a:off x="1505700" y="5031254"/>
            <a:ext cx="3863889" cy="826249"/>
          </a:xfrm>
          <a:prstGeom prst="wedgeRoundRectCallout">
            <a:avLst>
              <a:gd name="adj1" fmla="val 127707"/>
              <a:gd name="adj2" fmla="val 103136"/>
              <a:gd name="adj3" fmla="val 16667"/>
            </a:avLst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履修取消期間</a:t>
            </a:r>
            <a:r>
              <a:rPr kumimoji="1" lang="ja-JP" altLang="en-US" sz="2400" b="1" u="sng" dirty="0">
                <a:solidFill>
                  <a:schemeClr val="tx1"/>
                </a:solidFill>
              </a:rPr>
              <a:t>（後期科目）</a:t>
            </a:r>
            <a:endParaRPr kumimoji="1" lang="en-US" altLang="ja-JP" sz="2400" b="1" u="sng" dirty="0">
              <a:solidFill>
                <a:schemeClr val="tx1"/>
              </a:solidFill>
            </a:endParaRPr>
          </a:p>
          <a:p>
            <a:pPr algn="ctr"/>
            <a:r>
              <a:rPr kumimoji="1" lang="en-US" altLang="ja-JP" sz="2400" b="1" u="sng" dirty="0">
                <a:solidFill>
                  <a:schemeClr val="tx1"/>
                </a:solidFill>
              </a:rPr>
              <a:t>11/8 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まで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955030" y="3828882"/>
            <a:ext cx="386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月・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11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月のカレンダー</a:t>
            </a:r>
          </a:p>
        </p:txBody>
      </p:sp>
    </p:spTree>
    <p:extLst>
      <p:ext uri="{BB962C8B-B14F-4D97-AF65-F5344CB8AC3E}">
        <p14:creationId xmlns:p14="http://schemas.microsoft.com/office/powerpoint/2010/main" val="2913999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ja-JP" altLang="en-US" dirty="0"/>
              <a:t>プログラミング </a:t>
            </a:r>
            <a:r>
              <a:rPr lang="en-US" altLang="ja-JP" dirty="0"/>
              <a:t>II </a:t>
            </a:r>
            <a:r>
              <a:rPr lang="ja-JP" altLang="en-US" dirty="0"/>
              <a:t>と線形代数学 </a:t>
            </a:r>
            <a:r>
              <a:rPr lang="en-US" altLang="ja-JP" dirty="0"/>
              <a:t>II </a:t>
            </a:r>
            <a:r>
              <a:rPr lang="ja-JP" altLang="en-US" dirty="0"/>
              <a:t>の</a:t>
            </a:r>
            <a:r>
              <a:rPr kumimoji="1" lang="ja-JP" altLang="en-US" dirty="0"/>
              <a:t>革新的クラス</a:t>
            </a:r>
          </a:p>
        </p:txBody>
      </p:sp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955222" y="2645226"/>
          <a:ext cx="2394714" cy="3551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4714">
                  <a:extLst>
                    <a:ext uri="{9D8B030D-6E8A-4147-A177-3AD203B41FA5}">
                      <a16:colId xmlns:a16="http://schemas.microsoft.com/office/drawing/2014/main" val="2382598785"/>
                    </a:ext>
                  </a:extLst>
                </a:gridCol>
              </a:tblGrid>
              <a:tr h="7102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>
                          <a:solidFill>
                            <a:srgbClr val="0000CC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上位 </a:t>
                      </a:r>
                      <a:r>
                        <a:rPr kumimoji="1" lang="en-US" altLang="ja-JP" sz="2400" b="1" dirty="0">
                          <a:solidFill>
                            <a:srgbClr val="0000CC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 </a:t>
                      </a:r>
                      <a:r>
                        <a:rPr kumimoji="1" lang="ja-JP" altLang="en-US" sz="2400" b="1" dirty="0">
                          <a:solidFill>
                            <a:srgbClr val="0000CC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名程度</a:t>
                      </a:r>
                      <a:endParaRPr kumimoji="1" lang="en-US" altLang="ja-JP" sz="2400" b="1" dirty="0">
                        <a:solidFill>
                          <a:srgbClr val="0000CC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203298"/>
                  </a:ext>
                </a:extLst>
              </a:tr>
              <a:tr h="710293">
                <a:tc>
                  <a:txBody>
                    <a:bodyPr/>
                    <a:lstStyle/>
                    <a:p>
                      <a:endParaRPr kumimoji="1" lang="ja-JP" altLang="en-US" sz="2400" b="1" dirty="0">
                        <a:solidFill>
                          <a:srgbClr val="0000CC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471568"/>
                  </a:ext>
                </a:extLst>
              </a:tr>
              <a:tr h="710293">
                <a:tc>
                  <a:txBody>
                    <a:bodyPr/>
                    <a:lstStyle/>
                    <a:p>
                      <a:endParaRPr kumimoji="1" lang="ja-JP" altLang="en-US" sz="2400" b="1">
                        <a:solidFill>
                          <a:srgbClr val="0000CC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813239"/>
                  </a:ext>
                </a:extLst>
              </a:tr>
              <a:tr h="710293">
                <a:tc>
                  <a:txBody>
                    <a:bodyPr/>
                    <a:lstStyle/>
                    <a:p>
                      <a:endParaRPr kumimoji="1" lang="ja-JP" altLang="en-US" sz="2400" b="1">
                        <a:solidFill>
                          <a:srgbClr val="0000CC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265699"/>
                  </a:ext>
                </a:extLst>
              </a:tr>
              <a:tr h="710293">
                <a:tc>
                  <a:txBody>
                    <a:bodyPr/>
                    <a:lstStyle/>
                    <a:p>
                      <a:endParaRPr kumimoji="1" lang="ja-JP" altLang="en-US" sz="2400" b="1" dirty="0">
                        <a:solidFill>
                          <a:srgbClr val="0000CC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765678"/>
                  </a:ext>
                </a:extLst>
              </a:tr>
            </a:tbl>
          </a:graphicData>
        </a:graphic>
      </p:graphicFrame>
      <p:sp>
        <p:nvSpPr>
          <p:cNvPr id="41" name="テキスト ボックス 40"/>
          <p:cNvSpPr txBox="1"/>
          <p:nvPr/>
        </p:nvSpPr>
        <p:spPr>
          <a:xfrm>
            <a:off x="268167" y="1282614"/>
            <a:ext cx="3902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１年前期</a:t>
            </a:r>
            <a:endParaRPr kumimoji="1" lang="en-US" altLang="ja-JP" sz="24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/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プログラミング </a:t>
            </a:r>
            <a:r>
              <a:rPr kumimoji="1" lang="en-US" altLang="ja-JP" sz="2400" dirty="0">
                <a:latin typeface="Meiryo" panose="020B0604030504040204" pitchFamily="34" charset="-128"/>
                <a:ea typeface="Meiryo" panose="020B0604030504040204" pitchFamily="34" charset="-128"/>
              </a:rPr>
              <a:t>I </a:t>
            </a:r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もしくは</a:t>
            </a:r>
            <a:endParaRPr kumimoji="1" lang="en-US" altLang="ja-JP" sz="24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/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線形代数学 </a:t>
            </a:r>
            <a:r>
              <a:rPr kumimoji="1" lang="en-US" altLang="ja-JP" sz="2400" dirty="0">
                <a:latin typeface="Meiryo" panose="020B0604030504040204" pitchFamily="34" charset="-128"/>
                <a:ea typeface="Meiryo" panose="020B0604030504040204" pitchFamily="34" charset="-128"/>
              </a:rPr>
              <a:t>I </a:t>
            </a:r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の成績</a:t>
            </a:r>
            <a:endParaRPr kumimoji="1" lang="en-US" altLang="ja-JP" sz="24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aphicFrame>
        <p:nvGraphicFramePr>
          <p:cNvPr id="49" name="表 48"/>
          <p:cNvGraphicFramePr>
            <a:graphicFrameLocks noGrp="1"/>
          </p:cNvGraphicFramePr>
          <p:nvPr/>
        </p:nvGraphicFramePr>
        <p:xfrm>
          <a:off x="5567905" y="2650671"/>
          <a:ext cx="2261507" cy="3551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1507">
                  <a:extLst>
                    <a:ext uri="{9D8B030D-6E8A-4147-A177-3AD203B41FA5}">
                      <a16:colId xmlns:a16="http://schemas.microsoft.com/office/drawing/2014/main" val="2382598785"/>
                    </a:ext>
                  </a:extLst>
                </a:gridCol>
              </a:tblGrid>
              <a:tr h="7102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>
                          <a:solidFill>
                            <a:srgbClr val="0000CC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革新的クラス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203298"/>
                  </a:ext>
                </a:extLst>
              </a:tr>
              <a:tr h="28411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一般クラス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471568"/>
                  </a:ext>
                </a:extLst>
              </a:tr>
            </a:tbl>
          </a:graphicData>
        </a:graphic>
      </p:graphicFrame>
      <p:sp>
        <p:nvSpPr>
          <p:cNvPr id="58" name="テキスト ボックス 57"/>
          <p:cNvSpPr txBox="1"/>
          <p:nvPr/>
        </p:nvSpPr>
        <p:spPr>
          <a:xfrm>
            <a:off x="4685928" y="1288059"/>
            <a:ext cx="40254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１年後期</a:t>
            </a:r>
            <a:endParaRPr kumimoji="1" lang="en-US" altLang="ja-JP" sz="24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/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プログラミング </a:t>
            </a:r>
            <a:r>
              <a:rPr kumimoji="1" lang="en-US" altLang="ja-JP" sz="2400" dirty="0">
                <a:latin typeface="Meiryo" panose="020B0604030504040204" pitchFamily="34" charset="-128"/>
                <a:ea typeface="Meiryo" panose="020B0604030504040204" pitchFamily="34" charset="-128"/>
              </a:rPr>
              <a:t>II </a:t>
            </a:r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もしくは</a:t>
            </a:r>
            <a:endParaRPr kumimoji="1" lang="en-US" altLang="ja-JP" sz="24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/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線形代数学 </a:t>
            </a:r>
            <a:r>
              <a:rPr kumimoji="1" lang="en-US" altLang="ja-JP" sz="2400" dirty="0">
                <a:latin typeface="Meiryo" panose="020B0604030504040204" pitchFamily="34" charset="-128"/>
                <a:ea typeface="Meiryo" panose="020B0604030504040204" pitchFamily="34" charset="-128"/>
              </a:rPr>
              <a:t>II </a:t>
            </a:r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のクラス</a:t>
            </a:r>
            <a:endParaRPr kumimoji="1" lang="en-US" altLang="ja-JP" sz="24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右中かっこ 6"/>
          <p:cNvSpPr/>
          <p:nvPr/>
        </p:nvSpPr>
        <p:spPr>
          <a:xfrm>
            <a:off x="3420835" y="3404508"/>
            <a:ext cx="179614" cy="276769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右矢印 7"/>
          <p:cNvSpPr/>
          <p:nvPr/>
        </p:nvSpPr>
        <p:spPr>
          <a:xfrm>
            <a:off x="3976855" y="2756027"/>
            <a:ext cx="1077686" cy="489857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右矢印 58"/>
          <p:cNvSpPr/>
          <p:nvPr/>
        </p:nvSpPr>
        <p:spPr>
          <a:xfrm>
            <a:off x="3976855" y="4543424"/>
            <a:ext cx="1077686" cy="489857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角丸四角形吹き出し 59"/>
          <p:cNvSpPr/>
          <p:nvPr/>
        </p:nvSpPr>
        <p:spPr>
          <a:xfrm>
            <a:off x="213735" y="3195832"/>
            <a:ext cx="1749385" cy="634703"/>
          </a:xfrm>
          <a:prstGeom prst="wedgeRoundRectCallout">
            <a:avLst>
              <a:gd name="adj1" fmla="val 64472"/>
              <a:gd name="adj2" fmla="val -57218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基礎を十分に理解している</a:t>
            </a:r>
          </a:p>
        </p:txBody>
      </p:sp>
      <p:sp>
        <p:nvSpPr>
          <p:cNvPr id="61" name="角丸四角形吹き出し 60"/>
          <p:cNvSpPr/>
          <p:nvPr/>
        </p:nvSpPr>
        <p:spPr>
          <a:xfrm>
            <a:off x="7968342" y="2642773"/>
            <a:ext cx="3894364" cy="761735"/>
          </a:xfrm>
          <a:prstGeom prst="wedgeRoundRectCallout">
            <a:avLst>
              <a:gd name="adj1" fmla="val -57331"/>
              <a:gd name="adj2" fmla="val -2556"/>
              <a:gd name="adj3" fmla="val 16667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解き応えのある</a:t>
            </a:r>
            <a:r>
              <a:rPr kumimoji="1" lang="ja-JP" altLang="en-US" sz="2000" b="1" dirty="0">
                <a:solidFill>
                  <a:schemeClr val="tx1"/>
                </a:solidFill>
              </a:rPr>
              <a:t>発展的な応用問題</a:t>
            </a:r>
            <a:r>
              <a:rPr kumimoji="1" lang="ja-JP" altLang="en-US" sz="2000" dirty="0">
                <a:solidFill>
                  <a:schemeClr val="tx1"/>
                </a:solidFill>
              </a:rPr>
              <a:t>等にチャレンジして</a:t>
            </a:r>
            <a:r>
              <a:rPr kumimoji="1" lang="ja-JP" altLang="en-US" sz="2000" b="1" dirty="0">
                <a:solidFill>
                  <a:schemeClr val="tx1"/>
                </a:solidFill>
              </a:rPr>
              <a:t>深い学び</a:t>
            </a:r>
            <a:r>
              <a:rPr kumimoji="1" lang="ja-JP" altLang="en-US" sz="2000" dirty="0">
                <a:solidFill>
                  <a:schemeClr val="tx1"/>
                </a:solidFill>
              </a:rPr>
              <a:t>へ</a:t>
            </a:r>
          </a:p>
        </p:txBody>
      </p:sp>
      <p:sp>
        <p:nvSpPr>
          <p:cNvPr id="62" name="角丸四角形吹き出し 61"/>
          <p:cNvSpPr/>
          <p:nvPr/>
        </p:nvSpPr>
        <p:spPr>
          <a:xfrm>
            <a:off x="7968342" y="4183209"/>
            <a:ext cx="3894364" cy="720429"/>
          </a:xfrm>
          <a:prstGeom prst="wedgeRoundRectCallout">
            <a:avLst>
              <a:gd name="adj1" fmla="val -59427"/>
              <a:gd name="adj2" fmla="val 27776"/>
              <a:gd name="adj3" fmla="val 16667"/>
            </a:avLst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大勢の人が</a:t>
            </a:r>
            <a:r>
              <a:rPr kumimoji="1" lang="ja-JP" altLang="en-US" sz="2000" b="1" dirty="0">
                <a:solidFill>
                  <a:schemeClr val="tx1"/>
                </a:solidFill>
              </a:rPr>
              <a:t>理解できるように</a:t>
            </a:r>
            <a:r>
              <a:rPr kumimoji="1" lang="ja-JP" altLang="en-US" sz="2000" dirty="0">
                <a:solidFill>
                  <a:schemeClr val="tx1"/>
                </a:solidFill>
              </a:rPr>
              <a:t>復習も含めて</a:t>
            </a:r>
            <a:r>
              <a:rPr kumimoji="1" lang="ja-JP" altLang="en-US" sz="2000" b="1" dirty="0">
                <a:solidFill>
                  <a:schemeClr val="tx1"/>
                </a:solidFill>
              </a:rPr>
              <a:t>基本問題</a:t>
            </a:r>
            <a:r>
              <a:rPr kumimoji="1" lang="ja-JP" altLang="en-US" sz="2000" dirty="0">
                <a:solidFill>
                  <a:schemeClr val="tx1"/>
                </a:solidFill>
              </a:rPr>
              <a:t>で丁寧に教育</a:t>
            </a:r>
          </a:p>
        </p:txBody>
      </p:sp>
      <p:sp>
        <p:nvSpPr>
          <p:cNvPr id="63" name="角丸四角形 62"/>
          <p:cNvSpPr/>
          <p:nvPr/>
        </p:nvSpPr>
        <p:spPr>
          <a:xfrm>
            <a:off x="5119007" y="5742277"/>
            <a:ext cx="6743699" cy="826249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b="1" dirty="0"/>
              <a:t>授業の進め方が違うだけで、主な学習内容は同じ（革新的クラスだと</a:t>
            </a:r>
            <a:r>
              <a:rPr kumimoji="1" lang="ja-JP" altLang="en-US" sz="2400" b="1" dirty="0">
                <a:solidFill>
                  <a:srgbClr val="FFFF00"/>
                </a:solidFill>
              </a:rPr>
              <a:t>好成績が取りにくいことはない</a:t>
            </a:r>
            <a:r>
              <a:rPr kumimoji="1" lang="ja-JP" altLang="en-US" sz="2400" b="1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458886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習熟度別クラスの履修（該当クラスで履修）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05106" y="1281626"/>
            <a:ext cx="10781787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プログラミング 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II: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ja-JP" altLang="en-US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革新的クラス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（講義：常盤　演習：井上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伸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、王、常盤）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一般クラス（講義：池田、原田）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 – D 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クラス演習（担当：岩垣、森）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 – H 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クラス演習（担当：齊藤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充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、辻）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3716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 – L 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クラス演習（担当：アル・ファリシィ、青山）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線形代数学 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II: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ja-JP" altLang="en-US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革新的クラス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（担当：齋藤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夏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一般クラス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 – D 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クラス（担当：関根）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 – H 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クラス（担当：下川）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 – L 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クラス（担当：内田）</a:t>
            </a:r>
            <a:endParaRPr kumimoji="1" lang="ja-JP" altLang="en-US" sz="2800" b="1" u="sng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角丸四角形吹き出し 6"/>
          <p:cNvSpPr/>
          <p:nvPr/>
        </p:nvSpPr>
        <p:spPr>
          <a:xfrm>
            <a:off x="9666514" y="859303"/>
            <a:ext cx="2457450" cy="974996"/>
          </a:xfrm>
          <a:prstGeom prst="wedgeRoundRectCallout">
            <a:avLst>
              <a:gd name="adj1" fmla="val -60821"/>
              <a:gd name="adj2" fmla="val 40588"/>
              <a:gd name="adj3" fmla="val 16667"/>
            </a:avLst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該当者には</a:t>
            </a:r>
            <a:endParaRPr kumimoji="1" lang="en-US" altLang="ja-JP" sz="2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事務局から連絡</a:t>
            </a:r>
          </a:p>
        </p:txBody>
      </p:sp>
      <p:sp>
        <p:nvSpPr>
          <p:cNvPr id="10" name="角丸四角形吹き出し 9"/>
          <p:cNvSpPr/>
          <p:nvPr/>
        </p:nvSpPr>
        <p:spPr>
          <a:xfrm>
            <a:off x="9054524" y="2452400"/>
            <a:ext cx="3069440" cy="901899"/>
          </a:xfrm>
          <a:prstGeom prst="wedgeRoundRectCallout">
            <a:avLst>
              <a:gd name="adj1" fmla="val -68804"/>
              <a:gd name="adj2" fmla="val 33773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一般クラスはアルファベットクラスで履修</a:t>
            </a:r>
          </a:p>
        </p:txBody>
      </p:sp>
      <p:sp>
        <p:nvSpPr>
          <p:cNvPr id="11" name="角丸四角形 10"/>
          <p:cNvSpPr/>
          <p:nvPr/>
        </p:nvSpPr>
        <p:spPr>
          <a:xfrm>
            <a:off x="7669656" y="5119120"/>
            <a:ext cx="3695029" cy="1036751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/>
              <a:t>履修登録時に</a:t>
            </a:r>
            <a:endParaRPr kumimoji="1" lang="en-US" altLang="ja-JP" sz="2800" dirty="0"/>
          </a:p>
          <a:p>
            <a:pPr algn="ctr"/>
            <a:r>
              <a:rPr kumimoji="1" lang="ja-JP" altLang="en-US" sz="2800" dirty="0"/>
              <a:t>間違えないように注意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72041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数学リメディアル教室への参加募集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77083" y="1510853"/>
            <a:ext cx="11437833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「解析学</a:t>
            </a:r>
            <a:r>
              <a:rPr kumimoji="1"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</a:t>
            </a:r>
            <a:r>
              <a:rPr kumimoji="1"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」もしくは「線形代数学</a:t>
            </a:r>
            <a:r>
              <a:rPr kumimoji="1"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</a:t>
            </a:r>
            <a:r>
              <a:rPr kumimoji="1"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」の</a:t>
            </a:r>
            <a:r>
              <a:rPr kumimoji="1" lang="ja-JP" altLang="en-US" sz="36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単位未修得者</a:t>
            </a:r>
            <a:r>
              <a:rPr kumimoji="1"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対象</a:t>
            </a:r>
            <a:endParaRPr kumimoji="1" lang="en-US" altLang="ja-JP" sz="3600" b="1" dirty="0">
              <a:solidFill>
                <a:srgbClr val="0000CC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36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元予備校講師による試験の傾向と対策の授業</a:t>
            </a:r>
            <a:endParaRPr kumimoji="1" lang="en-US" altLang="ja-JP" sz="36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50728" y="3105834"/>
            <a:ext cx="9502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「解析学</a:t>
            </a:r>
            <a:r>
              <a:rPr lang="en-US" altLang="ja-JP" sz="3600" dirty="0"/>
              <a:t>II</a:t>
            </a:r>
            <a:r>
              <a:rPr lang="ja-JP" altLang="en-US" sz="3600" dirty="0"/>
              <a:t>」や「線形代数学</a:t>
            </a:r>
            <a:r>
              <a:rPr lang="en-US" altLang="ja-JP" sz="3600" dirty="0"/>
              <a:t>II</a:t>
            </a:r>
            <a:r>
              <a:rPr lang="ja-JP" altLang="en-US" sz="3600" dirty="0"/>
              <a:t>」の理解にも役立つ</a:t>
            </a:r>
            <a:endParaRPr lang="en-US" altLang="ja-JP" sz="36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34433" y="4146817"/>
            <a:ext cx="7566768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期間：</a:t>
            </a:r>
            <a:r>
              <a:rPr lang="en-US" altLang="ja-JP" sz="2400" dirty="0"/>
              <a:t>10/4</a:t>
            </a:r>
            <a:r>
              <a:rPr lang="ja-JP" altLang="en-US" sz="2400" dirty="0"/>
              <a:t>（金）～</a:t>
            </a:r>
            <a:r>
              <a:rPr lang="en-US" altLang="ja-JP" sz="2400" dirty="0"/>
              <a:t>1/24</a:t>
            </a:r>
            <a:r>
              <a:rPr lang="ja-JP" altLang="en-US" sz="2400" dirty="0"/>
              <a:t>（金）</a:t>
            </a:r>
            <a:endParaRPr lang="en-US" altLang="ja-JP" sz="2400" dirty="0"/>
          </a:p>
          <a:p>
            <a:r>
              <a:rPr lang="ja-JP" altLang="en-US" sz="2400" dirty="0"/>
              <a:t>時限：毎週金曜</a:t>
            </a:r>
            <a:r>
              <a:rPr lang="en-US" altLang="ja-JP" sz="2400" dirty="0"/>
              <a:t>1</a:t>
            </a:r>
            <a:r>
              <a:rPr lang="ja-JP" altLang="en-US" sz="2400" dirty="0"/>
              <a:t>限 </a:t>
            </a:r>
            <a:r>
              <a:rPr lang="en-US" altLang="ja-JP" sz="2400" dirty="0"/>
              <a:t>or 2</a:t>
            </a:r>
            <a:r>
              <a:rPr lang="ja-JP" altLang="en-US" sz="2400" dirty="0"/>
              <a:t>限（週１コマ）</a:t>
            </a:r>
            <a:endParaRPr lang="en-US" altLang="ja-JP" sz="2400" dirty="0"/>
          </a:p>
          <a:p>
            <a:r>
              <a:rPr lang="ja-JP" altLang="en-US" sz="2400" dirty="0"/>
              <a:t>場所：</a:t>
            </a:r>
            <a:r>
              <a:rPr lang="en-US" altLang="ja-JP" sz="2400" dirty="0"/>
              <a:t>401 </a:t>
            </a:r>
            <a:r>
              <a:rPr lang="ja-JP" altLang="en-US" sz="2400" dirty="0"/>
              <a:t>情報処理実習室１</a:t>
            </a:r>
            <a:endParaRPr lang="en-US" altLang="ja-JP" sz="2400" dirty="0"/>
          </a:p>
          <a:p>
            <a:r>
              <a:rPr lang="ja-JP" altLang="en-US" sz="2400" dirty="0"/>
              <a:t>申込方法：</a:t>
            </a:r>
            <a:endParaRPr lang="en-US" altLang="ja-JP" dirty="0"/>
          </a:p>
          <a:p>
            <a:r>
              <a:rPr lang="ja-JP" altLang="en-US" sz="2400" dirty="0"/>
              <a:t>　</a:t>
            </a:r>
            <a:r>
              <a:rPr lang="en-US" altLang="ja-JP" sz="2400" b="1" dirty="0">
                <a:solidFill>
                  <a:srgbClr val="0000CC"/>
                </a:solidFill>
              </a:rPr>
              <a:t>10</a:t>
            </a:r>
            <a:r>
              <a:rPr lang="ja-JP" altLang="en-US" sz="2400" b="1" dirty="0">
                <a:solidFill>
                  <a:srgbClr val="0000CC"/>
                </a:solidFill>
              </a:rPr>
              <a:t>月</a:t>
            </a:r>
            <a:r>
              <a:rPr lang="en-US" altLang="ja-JP" sz="2400" b="1" dirty="0">
                <a:solidFill>
                  <a:srgbClr val="0000CC"/>
                </a:solidFill>
              </a:rPr>
              <a:t>2</a:t>
            </a:r>
            <a:r>
              <a:rPr lang="ja-JP" altLang="en-US" sz="2400" b="1" dirty="0">
                <a:solidFill>
                  <a:srgbClr val="0000CC"/>
                </a:solidFill>
              </a:rPr>
              <a:t>日（水）</a:t>
            </a:r>
            <a:r>
              <a:rPr lang="en-US" altLang="ja-JP" sz="2400" b="1" dirty="0">
                <a:solidFill>
                  <a:srgbClr val="0000CC"/>
                </a:solidFill>
              </a:rPr>
              <a:t> </a:t>
            </a:r>
            <a:r>
              <a:rPr lang="ja-JP" altLang="en-US" sz="2400" b="1" dirty="0">
                <a:solidFill>
                  <a:srgbClr val="0000CC"/>
                </a:solidFill>
              </a:rPr>
              <a:t>までに</a:t>
            </a:r>
            <a:r>
              <a:rPr lang="en-US" altLang="ja-JP" sz="2400" b="1" dirty="0">
                <a:solidFill>
                  <a:srgbClr val="0000CC"/>
                </a:solidFill>
              </a:rPr>
              <a:t>Web</a:t>
            </a:r>
            <a:r>
              <a:rPr lang="ja-JP" altLang="en-US" sz="2400" b="1" dirty="0">
                <a:solidFill>
                  <a:srgbClr val="0000CC"/>
                </a:solidFill>
              </a:rPr>
              <a:t>申込</a:t>
            </a:r>
            <a:endParaRPr lang="en-US" altLang="ja-JP" sz="2400" b="1" dirty="0">
              <a:solidFill>
                <a:srgbClr val="0000CC"/>
              </a:solidFill>
            </a:endParaRPr>
          </a:p>
          <a:p>
            <a:r>
              <a:rPr lang="ja-JP" altLang="en-US" sz="2400" dirty="0"/>
              <a:t>　（右の</a:t>
            </a:r>
            <a:r>
              <a:rPr lang="en-US" altLang="ja-JP" sz="2400" dirty="0"/>
              <a:t>QR</a:t>
            </a:r>
            <a:r>
              <a:rPr lang="ja-JP" altLang="en-US" sz="2400" dirty="0"/>
              <a:t>コードからアクセス可能）</a:t>
            </a:r>
            <a:endParaRPr lang="en-US" altLang="ja-JP" sz="24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96432DC-BD7E-898B-A782-6D0DC450A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908" y="4251832"/>
            <a:ext cx="2141763" cy="209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51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４．情報科学部のカリキュラム（概略図）</a:t>
            </a:r>
          </a:p>
        </p:txBody>
      </p:sp>
      <p:sp>
        <p:nvSpPr>
          <p:cNvPr id="4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1832745" y="5539738"/>
            <a:ext cx="1494053" cy="693683"/>
          </a:xfrm>
          <a:prstGeom prst="chevron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１年</a:t>
            </a:r>
          </a:p>
        </p:txBody>
      </p:sp>
      <p:sp>
        <p:nvSpPr>
          <p:cNvPr id="8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1832745" y="4273242"/>
            <a:ext cx="1494053" cy="693683"/>
          </a:xfrm>
          <a:prstGeom prst="chevron">
            <a:avLst/>
          </a:prstGeom>
          <a:solidFill>
            <a:srgbClr val="FF0000">
              <a:alpha val="50196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２年</a:t>
            </a:r>
          </a:p>
        </p:txBody>
      </p:sp>
      <p:sp>
        <p:nvSpPr>
          <p:cNvPr id="9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1832745" y="3006746"/>
            <a:ext cx="1494053" cy="693683"/>
          </a:xfrm>
          <a:prstGeom prst="chevron">
            <a:avLst/>
          </a:prstGeom>
          <a:solidFill>
            <a:srgbClr val="66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３年</a:t>
            </a:r>
          </a:p>
        </p:txBody>
      </p:sp>
      <p:sp>
        <p:nvSpPr>
          <p:cNvPr id="10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1832744" y="1740250"/>
            <a:ext cx="1494053" cy="693683"/>
          </a:xfrm>
          <a:prstGeom prst="chevron">
            <a:avLst/>
          </a:prstGeom>
          <a:solidFill>
            <a:srgbClr val="CC00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４年</a:t>
            </a:r>
          </a:p>
        </p:txBody>
      </p:sp>
      <p:grpSp>
        <p:nvGrpSpPr>
          <p:cNvPr id="68" name="グループ化 67"/>
          <p:cNvGrpSpPr/>
          <p:nvPr/>
        </p:nvGrpSpPr>
        <p:grpSpPr>
          <a:xfrm>
            <a:off x="4234439" y="1340064"/>
            <a:ext cx="4917834" cy="5309308"/>
            <a:chOff x="4234439" y="1340064"/>
            <a:chExt cx="4917834" cy="5309308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4E20F066-392D-4638-9BA5-B8C4C333D108}"/>
                </a:ext>
              </a:extLst>
            </p:cNvPr>
            <p:cNvSpPr/>
            <p:nvPr/>
          </p:nvSpPr>
          <p:spPr>
            <a:xfrm>
              <a:off x="4234439" y="6148556"/>
              <a:ext cx="4872864" cy="46929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>
                  <a:solidFill>
                    <a:schemeClr val="tx1"/>
                  </a:solidFill>
                </a:rPr>
                <a:t>全学共通系科目（１～４年次）</a:t>
              </a: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2A72CB9A-202E-4465-A127-06FC1CB5E2E4}"/>
                </a:ext>
              </a:extLst>
            </p:cNvPr>
            <p:cNvSpPr/>
            <p:nvPr/>
          </p:nvSpPr>
          <p:spPr>
            <a:xfrm>
              <a:off x="8553182" y="1340064"/>
              <a:ext cx="599091" cy="5262009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kumimoji="1" lang="ja-JP" altLang="en-US" sz="2400" b="1" dirty="0">
                  <a:solidFill>
                    <a:schemeClr val="tx1"/>
                  </a:solidFill>
                </a:rPr>
                <a:t>総合共通科目・体育・一般情報処理</a:t>
              </a: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8D8E09C6-8710-49F1-8988-ACBD7D5141C1}"/>
                </a:ext>
              </a:extLst>
            </p:cNvPr>
            <p:cNvSpPr/>
            <p:nvPr/>
          </p:nvSpPr>
          <p:spPr>
            <a:xfrm>
              <a:off x="7906797" y="1340064"/>
              <a:ext cx="646384" cy="4804502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kumimoji="1" lang="ja-JP" altLang="en-US" sz="2400" b="1" dirty="0">
                  <a:solidFill>
                    <a:schemeClr val="tx1"/>
                  </a:solidFill>
                </a:rPr>
                <a:t>地域・キャリア形成科目</a:t>
              </a: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A42E43BF-91F5-4E1A-99BB-4E20718A388E}"/>
                </a:ext>
              </a:extLst>
            </p:cNvPr>
            <p:cNvSpPr/>
            <p:nvPr/>
          </p:nvSpPr>
          <p:spPr>
            <a:xfrm>
              <a:off x="7343425" y="1340064"/>
              <a:ext cx="563371" cy="4804502"/>
            </a:xfrm>
            <a:prstGeom prst="rect">
              <a:avLst/>
            </a:prstGeom>
            <a:solidFill>
              <a:srgbClr val="FFCCFF">
                <a:alpha val="50196"/>
              </a:srgb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kumimoji="1" lang="ja-JP" altLang="en-US" sz="2400" b="1" dirty="0">
                  <a:solidFill>
                    <a:schemeClr val="tx1"/>
                  </a:solidFill>
                </a:rPr>
                <a:t>外国語系科目</a:t>
              </a:r>
            </a:p>
          </p:txBody>
        </p:sp>
        <p:cxnSp>
          <p:nvCxnSpPr>
            <p:cNvPr id="23" name="直線コネクタ 22"/>
            <p:cNvCxnSpPr/>
            <p:nvPr/>
          </p:nvCxnSpPr>
          <p:spPr>
            <a:xfrm>
              <a:off x="7322406" y="1355830"/>
              <a:ext cx="0" cy="47983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/>
            <p:cNvCxnSpPr/>
            <p:nvPr/>
          </p:nvCxnSpPr>
          <p:spPr>
            <a:xfrm>
              <a:off x="9152273" y="1355830"/>
              <a:ext cx="0" cy="52935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flipH="1">
              <a:off x="7342359" y="1370685"/>
              <a:ext cx="180991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H="1">
              <a:off x="4234439" y="6638331"/>
              <a:ext cx="49178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H="1">
              <a:off x="4234439" y="6154158"/>
              <a:ext cx="30879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>
              <a:off x="4234439" y="6154158"/>
              <a:ext cx="0" cy="4794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角丸四角形吹き出し 62"/>
          <p:cNvSpPr/>
          <p:nvPr/>
        </p:nvSpPr>
        <p:spPr>
          <a:xfrm>
            <a:off x="9277730" y="4362138"/>
            <a:ext cx="2732062" cy="901899"/>
          </a:xfrm>
          <a:prstGeom prst="wedgeRoundRectCallout">
            <a:avLst>
              <a:gd name="adj1" fmla="val -65276"/>
              <a:gd name="adj2" fmla="val 75414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大学生としての</a:t>
            </a:r>
            <a:endParaRPr kumimoji="1" lang="en-US" altLang="ja-JP" sz="2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教養を身につける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792F919-10A4-5ECE-EA79-4AE2F812D896}"/>
              </a:ext>
            </a:extLst>
          </p:cNvPr>
          <p:cNvGrpSpPr/>
          <p:nvPr/>
        </p:nvGrpSpPr>
        <p:grpSpPr>
          <a:xfrm>
            <a:off x="3072985" y="1341080"/>
            <a:ext cx="4169617" cy="5318116"/>
            <a:chOff x="3072985" y="1341080"/>
            <a:chExt cx="4169617" cy="5318116"/>
          </a:xfrm>
        </p:grpSpPr>
        <p:cxnSp>
          <p:nvCxnSpPr>
            <p:cNvPr id="51" name="直線コネクタ 50"/>
            <p:cNvCxnSpPr/>
            <p:nvPr/>
          </p:nvCxnSpPr>
          <p:spPr>
            <a:xfrm>
              <a:off x="3078948" y="1370685"/>
              <a:ext cx="0" cy="5278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 flipH="1" flipV="1">
              <a:off x="4149494" y="6082023"/>
              <a:ext cx="3058495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/>
            <p:cNvCxnSpPr/>
            <p:nvPr/>
          </p:nvCxnSpPr>
          <p:spPr>
            <a:xfrm flipH="1">
              <a:off x="7211569" y="1359124"/>
              <a:ext cx="14990" cy="47347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コネクタ 57"/>
            <p:cNvCxnSpPr/>
            <p:nvPr/>
          </p:nvCxnSpPr>
          <p:spPr>
            <a:xfrm flipH="1">
              <a:off x="3106427" y="1341080"/>
              <a:ext cx="4136175" cy="746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コネクタ 79"/>
            <p:cNvCxnSpPr/>
            <p:nvPr/>
          </p:nvCxnSpPr>
          <p:spPr>
            <a:xfrm>
              <a:off x="4150624" y="6081708"/>
              <a:ext cx="0" cy="5774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コネクタ 81"/>
            <p:cNvCxnSpPr/>
            <p:nvPr/>
          </p:nvCxnSpPr>
          <p:spPr>
            <a:xfrm flipH="1">
              <a:off x="3084871" y="6653981"/>
              <a:ext cx="1064623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4E20F066-392D-4638-9BA5-B8C4C333D108}"/>
                </a:ext>
              </a:extLst>
            </p:cNvPr>
            <p:cNvSpPr/>
            <p:nvPr/>
          </p:nvSpPr>
          <p:spPr>
            <a:xfrm>
              <a:off x="3086288" y="6081708"/>
              <a:ext cx="1084087" cy="567664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4E20F066-392D-4638-9BA5-B8C4C333D108}"/>
                </a:ext>
              </a:extLst>
            </p:cNvPr>
            <p:cNvSpPr/>
            <p:nvPr/>
          </p:nvSpPr>
          <p:spPr>
            <a:xfrm>
              <a:off x="3072985" y="5351344"/>
              <a:ext cx="4157154" cy="754114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>
                  <a:solidFill>
                    <a:schemeClr val="tx1"/>
                  </a:solidFill>
                </a:rPr>
                <a:t>学部共通科目（１～３年次）</a:t>
              </a:r>
            </a:p>
          </p:txBody>
        </p:sp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4E20F066-392D-4638-9BA5-B8C4C333D108}"/>
                </a:ext>
              </a:extLst>
            </p:cNvPr>
            <p:cNvSpPr/>
            <p:nvPr/>
          </p:nvSpPr>
          <p:spPr>
            <a:xfrm>
              <a:off x="6141024" y="2630208"/>
              <a:ext cx="1084087" cy="2721135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4E20F066-392D-4638-9BA5-B8C4C333D108}"/>
                </a:ext>
              </a:extLst>
            </p:cNvPr>
            <p:cNvSpPr/>
            <p:nvPr/>
          </p:nvSpPr>
          <p:spPr>
            <a:xfrm>
              <a:off x="3084870" y="1355695"/>
              <a:ext cx="4140241" cy="1235876"/>
            </a:xfrm>
            <a:prstGeom prst="rect">
              <a:avLst/>
            </a:prstGeom>
            <a:solidFill>
              <a:srgbClr val="6600CC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>
                  <a:solidFill>
                    <a:schemeClr val="bg1"/>
                  </a:solidFill>
                </a:rPr>
                <a:t>卒業研究（４年次）</a:t>
              </a:r>
            </a:p>
          </p:txBody>
        </p: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A15A82C1-21E5-45A6-BC0F-5C4678E10A15}"/>
                </a:ext>
              </a:extLst>
            </p:cNvPr>
            <p:cNvSpPr/>
            <p:nvPr/>
          </p:nvSpPr>
          <p:spPr>
            <a:xfrm>
              <a:off x="3093787" y="2630208"/>
              <a:ext cx="3014790" cy="2678037"/>
            </a:xfrm>
            <a:prstGeom prst="rect">
              <a:avLst/>
            </a:prstGeom>
            <a:solidFill>
              <a:srgbClr val="99FF9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kumimoji="1" lang="ja-JP" altLang="en-US" sz="2400" b="1" dirty="0"/>
                <a:t>学科毎の</a:t>
              </a:r>
              <a:endParaRPr kumimoji="1" lang="en-US" altLang="ja-JP" sz="2400" b="1" dirty="0"/>
            </a:p>
            <a:p>
              <a:r>
                <a:rPr kumimoji="1" lang="ja-JP" altLang="en-US" sz="2400" b="1" dirty="0"/>
                <a:t>専門基礎科目・</a:t>
              </a:r>
              <a:endParaRPr kumimoji="1" lang="en-US" altLang="ja-JP" sz="2400" b="1" dirty="0"/>
            </a:p>
            <a:p>
              <a:r>
                <a:rPr kumimoji="1" lang="ja-JP" altLang="en-US" sz="2400" b="1" dirty="0"/>
                <a:t>専門科目</a:t>
              </a:r>
              <a:endParaRPr kumimoji="1" lang="en-US" altLang="ja-JP" sz="2400" b="1" dirty="0"/>
            </a:p>
            <a:p>
              <a:r>
                <a:rPr kumimoji="1" lang="ja-JP" altLang="en-US" sz="2400" b="1" dirty="0"/>
                <a:t>（２～３年次）</a:t>
              </a:r>
              <a:endParaRPr kumimoji="1" lang="en-US" altLang="ja-JP" sz="2400" b="1" dirty="0"/>
            </a:p>
            <a:p>
              <a:pPr>
                <a:lnSpc>
                  <a:spcPts val="1200"/>
                </a:lnSpc>
              </a:pPr>
              <a:endParaRPr kumimoji="1" lang="en-US" altLang="ja-JP" sz="2400" b="1" dirty="0"/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A15A82C1-21E5-45A6-BC0F-5C4678E10A15}"/>
                </a:ext>
              </a:extLst>
            </p:cNvPr>
            <p:cNvSpPr/>
            <p:nvPr/>
          </p:nvSpPr>
          <p:spPr>
            <a:xfrm>
              <a:off x="6358863" y="4041749"/>
              <a:ext cx="665159" cy="1266496"/>
            </a:xfrm>
            <a:prstGeom prst="rect">
              <a:avLst/>
            </a:prstGeom>
            <a:solidFill>
              <a:srgbClr val="990033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>
                  <a:solidFill>
                    <a:schemeClr val="bg1"/>
                  </a:solidFill>
                </a:rPr>
                <a:t>基礎</a:t>
              </a:r>
              <a:endParaRPr kumimoji="1" lang="en-US" altLang="ja-JP" b="1" dirty="0">
                <a:solidFill>
                  <a:schemeClr val="bg1"/>
                </a:solidFill>
              </a:endParaRPr>
            </a:p>
            <a:p>
              <a:pPr algn="ctr"/>
              <a:r>
                <a:rPr kumimoji="1" lang="ja-JP" altLang="en-US" b="1" dirty="0">
                  <a:solidFill>
                    <a:schemeClr val="bg1"/>
                  </a:solidFill>
                </a:rPr>
                <a:t>実験</a:t>
              </a:r>
            </a:p>
          </p:txBody>
        </p:sp>
        <p:sp>
          <p:nvSpPr>
            <p:cNvPr id="65" name="テキスト ボックス 64"/>
            <p:cNvSpPr txBox="1"/>
            <p:nvPr/>
          </p:nvSpPr>
          <p:spPr>
            <a:xfrm>
              <a:off x="3628082" y="5123579"/>
              <a:ext cx="1928552" cy="369332"/>
            </a:xfrm>
            <a:prstGeom prst="rect">
              <a:avLst/>
            </a:prstGeom>
            <a:solidFill>
              <a:srgbClr val="FFFF00">
                <a:alpha val="69804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/>
                <a:t>学科配属</a:t>
              </a: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C4B9D90A-3626-9AF1-F3DE-6EF901395BCC}"/>
                </a:ext>
              </a:extLst>
            </p:cNvPr>
            <p:cNvSpPr txBox="1"/>
            <p:nvPr/>
          </p:nvSpPr>
          <p:spPr>
            <a:xfrm>
              <a:off x="3106427" y="3249746"/>
              <a:ext cx="2972217" cy="369332"/>
            </a:xfrm>
            <a:prstGeom prst="rect">
              <a:avLst/>
            </a:prstGeom>
            <a:solidFill>
              <a:srgbClr val="FFFF00">
                <a:alpha val="69804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研究室配属（３年後期）</a:t>
              </a:r>
            </a:p>
          </p:txBody>
        </p: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A15A82C1-21E5-45A6-BC0F-5C4678E10A15}"/>
                </a:ext>
              </a:extLst>
            </p:cNvPr>
            <p:cNvSpPr/>
            <p:nvPr/>
          </p:nvSpPr>
          <p:spPr>
            <a:xfrm>
              <a:off x="5403066" y="2770526"/>
              <a:ext cx="665159" cy="1266496"/>
            </a:xfrm>
            <a:prstGeom prst="rect">
              <a:avLst/>
            </a:prstGeom>
            <a:solidFill>
              <a:srgbClr val="0066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>
                  <a:solidFill>
                    <a:schemeClr val="bg1"/>
                  </a:solidFill>
                </a:rPr>
                <a:t>学科</a:t>
              </a:r>
              <a:endParaRPr kumimoji="1" lang="en-US" altLang="ja-JP" b="1" dirty="0">
                <a:solidFill>
                  <a:schemeClr val="bg1"/>
                </a:solidFill>
              </a:endParaRPr>
            </a:p>
            <a:p>
              <a:pPr algn="ctr"/>
              <a:r>
                <a:rPr kumimoji="1" lang="ja-JP" altLang="en-US" b="1" dirty="0">
                  <a:solidFill>
                    <a:schemeClr val="bg1"/>
                  </a:solidFill>
                </a:rPr>
                <a:t>実験</a:t>
              </a:r>
            </a:p>
          </p:txBody>
        </p:sp>
      </p:grpSp>
      <p:sp>
        <p:nvSpPr>
          <p:cNvPr id="64" name="角丸四角形吹き出し 63"/>
          <p:cNvSpPr/>
          <p:nvPr/>
        </p:nvSpPr>
        <p:spPr>
          <a:xfrm>
            <a:off x="179607" y="2217467"/>
            <a:ext cx="1941220" cy="1509043"/>
          </a:xfrm>
          <a:prstGeom prst="wedgeRoundRectCallout">
            <a:avLst>
              <a:gd name="adj1" fmla="val 103064"/>
              <a:gd name="adj2" fmla="val 101241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情報科学の専門知識・技能を身につける</a:t>
            </a:r>
          </a:p>
        </p:txBody>
      </p:sp>
    </p:spTree>
    <p:extLst>
      <p:ext uri="{BB962C8B-B14F-4D97-AF65-F5344CB8AC3E}">
        <p14:creationId xmlns:p14="http://schemas.microsoft.com/office/powerpoint/2010/main" val="422583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卒業要件</a:t>
            </a:r>
            <a:endParaRPr kumimoji="1"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980905"/>
              </p:ext>
            </p:extLst>
          </p:nvPr>
        </p:nvGraphicFramePr>
        <p:xfrm>
          <a:off x="838381" y="1239880"/>
          <a:ext cx="5714683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>
                  <a:extLst>
                    <a:ext uri="{9D8B030D-6E8A-4147-A177-3AD203B41FA5}">
                      <a16:colId xmlns:a16="http://schemas.microsoft.com/office/drawing/2014/main" val="127689186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0393">
                  <a:extLst>
                    <a:ext uri="{9D8B030D-6E8A-4147-A177-3AD203B41FA5}">
                      <a16:colId xmlns:a16="http://schemas.microsoft.com/office/drawing/2014/main" val="862690627"/>
                    </a:ext>
                  </a:extLst>
                </a:gridCol>
                <a:gridCol w="1598930">
                  <a:extLst>
                    <a:ext uri="{9D8B030D-6E8A-4147-A177-3AD203B41FA5}">
                      <a16:colId xmlns:a16="http://schemas.microsoft.com/office/drawing/2014/main" val="132284433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科目区分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必要単位数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52567"/>
                  </a:ext>
                </a:extLst>
              </a:tr>
              <a:tr h="370840">
                <a:tc rowSpan="10"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全学共通系科目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総合共通科目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広島・地域志向科目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２単位以上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85464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平和科目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２単位以上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74206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共通科目</a:t>
                      </a:r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（人間と社会）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４単位以上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19553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共通科目</a:t>
                      </a:r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（数理と自然）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４単位以上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770161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共通科目</a:t>
                      </a:r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（芸術）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２単位以上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2890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初年次演習科目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１単位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キャリア形成・実践科目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１単位以上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小計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</a:t>
                      </a:r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単位以上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一般情報処理科目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２単位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保健体育科目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２単位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外国語系科目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８単位以上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全学共通＋外国語系科目合計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33</a:t>
                      </a:r>
                      <a:r>
                        <a:rPr kumimoji="1" lang="ja-JP" altLang="en-US" sz="2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単位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613972"/>
              </p:ext>
            </p:extLst>
          </p:nvPr>
        </p:nvGraphicFramePr>
        <p:xfrm>
          <a:off x="6860358" y="1239880"/>
          <a:ext cx="4407535" cy="2287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983">
                  <a:extLst>
                    <a:ext uri="{9D8B030D-6E8A-4147-A177-3AD203B41FA5}">
                      <a16:colId xmlns:a16="http://schemas.microsoft.com/office/drawing/2014/main" val="127689186"/>
                    </a:ext>
                  </a:extLst>
                </a:gridCol>
                <a:gridCol w="2193622">
                  <a:extLst>
                    <a:ext uri="{9D8B030D-6E8A-4147-A177-3AD203B41FA5}">
                      <a16:colId xmlns:a16="http://schemas.microsoft.com/office/drawing/2014/main" val="862690627"/>
                    </a:ext>
                  </a:extLst>
                </a:gridCol>
                <a:gridCol w="1598930">
                  <a:extLst>
                    <a:ext uri="{9D8B030D-6E8A-4147-A177-3AD203B41FA5}">
                      <a16:colId xmlns:a16="http://schemas.microsoft.com/office/drawing/2014/main" val="132284433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科目区分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必要単位数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52567"/>
                  </a:ext>
                </a:extLst>
              </a:tr>
              <a:tr h="619400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専門教育科目</a:t>
                      </a:r>
                    </a:p>
                  </a:txBody>
                  <a:tcPr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学部共通科目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95</a:t>
                      </a:r>
                      <a:r>
                        <a:rPr kumimoji="1" lang="ja-JP" altLang="en-US" sz="2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単位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854642"/>
                  </a:ext>
                </a:extLst>
              </a:tr>
              <a:tr h="667297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専門基礎科目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742064"/>
                  </a:ext>
                </a:extLst>
              </a:tr>
              <a:tr h="604154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専門科目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195532"/>
                  </a:ext>
                </a:extLst>
              </a:tr>
            </a:tbl>
          </a:graphicData>
        </a:graphic>
      </p:graphicFrame>
      <p:sp>
        <p:nvSpPr>
          <p:cNvPr id="8" name="角丸四角形 7"/>
          <p:cNvSpPr/>
          <p:nvPr/>
        </p:nvSpPr>
        <p:spPr>
          <a:xfrm>
            <a:off x="7404004" y="5564751"/>
            <a:ext cx="3863889" cy="826249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dirty="0"/>
              <a:t>卒業必要単位数：</a:t>
            </a:r>
            <a:r>
              <a:rPr kumimoji="1" lang="en-US" altLang="ja-JP" sz="2400" b="1" dirty="0"/>
              <a:t>128</a:t>
            </a:r>
            <a:r>
              <a:rPr kumimoji="1" lang="ja-JP" altLang="en-US" sz="2400" b="1" dirty="0"/>
              <a:t>単位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922047" y="3585397"/>
            <a:ext cx="4100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000" dirty="0"/>
              <a:t>講義：</a:t>
            </a:r>
            <a:r>
              <a:rPr kumimoji="1" lang="en-US" altLang="ja-JP" sz="2000" dirty="0"/>
              <a:t>90</a:t>
            </a:r>
            <a:r>
              <a:rPr kumimoji="1" lang="ja-JP" altLang="en-US" sz="2000" dirty="0"/>
              <a:t>分</a:t>
            </a:r>
            <a:r>
              <a:rPr kumimoji="1" lang="en-US" altLang="ja-JP" sz="2000" dirty="0"/>
              <a:t>×15</a:t>
            </a:r>
            <a:r>
              <a:rPr kumimoji="1" lang="ja-JP" altLang="en-US" sz="2000" dirty="0"/>
              <a:t>回で２単位</a:t>
            </a:r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000" dirty="0"/>
              <a:t>演習・実習：</a:t>
            </a:r>
            <a:r>
              <a:rPr kumimoji="1" lang="en-US" altLang="ja-JP" sz="2000" dirty="0"/>
              <a:t>90</a:t>
            </a:r>
            <a:r>
              <a:rPr kumimoji="1" lang="ja-JP" altLang="en-US" sz="2000" dirty="0"/>
              <a:t>分</a:t>
            </a:r>
            <a:r>
              <a:rPr kumimoji="1" lang="en-US" altLang="ja-JP" sz="2000" dirty="0"/>
              <a:t>×15</a:t>
            </a:r>
            <a:r>
              <a:rPr kumimoji="1" lang="ja-JP" altLang="en-US" sz="2000" dirty="0"/>
              <a:t>回で１単位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922047" y="4361703"/>
            <a:ext cx="4653838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000" b="1" dirty="0"/>
              <a:t>必修科目</a:t>
            </a:r>
            <a:r>
              <a:rPr kumimoji="1" lang="ja-JP" altLang="en-US" sz="2000" dirty="0"/>
              <a:t>：卒業に必要な科目</a:t>
            </a:r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000" b="1" dirty="0"/>
              <a:t>選択科目</a:t>
            </a:r>
            <a:r>
              <a:rPr kumimoji="1" lang="ja-JP" altLang="en-US" sz="2000" dirty="0"/>
              <a:t>：卒業単位に加算され選べる</a:t>
            </a:r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000" dirty="0"/>
              <a:t>自由科目：卒業単位に加算されない</a:t>
            </a:r>
          </a:p>
        </p:txBody>
      </p:sp>
    </p:spTree>
    <p:extLst>
      <p:ext uri="{BB962C8B-B14F-4D97-AF65-F5344CB8AC3E}">
        <p14:creationId xmlns:p14="http://schemas.microsoft.com/office/powerpoint/2010/main" val="2832086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専門教育と学科配属</a:t>
            </a:r>
          </a:p>
        </p:txBody>
      </p:sp>
      <p:sp>
        <p:nvSpPr>
          <p:cNvPr id="37" name="Rectangle 69"/>
          <p:cNvSpPr>
            <a:spLocks noChangeArrowheads="1"/>
          </p:cNvSpPr>
          <p:nvPr/>
        </p:nvSpPr>
        <p:spPr bwMode="auto">
          <a:xfrm>
            <a:off x="238261" y="1783191"/>
            <a:ext cx="1190625" cy="327342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 dirty="0">
                <a:latin typeface="Verdana" charset="0"/>
                <a:ea typeface="ＭＳ Ｐゴシック" charset="0"/>
                <a:cs typeface="ＭＳ Ｐゴシック" charset="0"/>
              </a:rPr>
              <a:t>学部共通</a:t>
            </a:r>
            <a:br>
              <a:rPr lang="ja-JP" altLang="en-US" sz="2000" b="1" dirty="0">
                <a:latin typeface="Verdana" charset="0"/>
                <a:ea typeface="ＭＳ Ｐゴシック" charset="0"/>
                <a:cs typeface="ＭＳ Ｐゴシック" charset="0"/>
              </a:rPr>
            </a:br>
            <a:r>
              <a:rPr lang="ja-JP" altLang="en-US" sz="2000" b="1" dirty="0">
                <a:latin typeface="Verdana" charset="0"/>
                <a:ea typeface="ＭＳ Ｐゴシック" charset="0"/>
                <a:cs typeface="ＭＳ Ｐゴシック" charset="0"/>
              </a:rPr>
              <a:t>科目</a:t>
            </a:r>
          </a:p>
        </p:txBody>
      </p:sp>
      <p:sp>
        <p:nvSpPr>
          <p:cNvPr id="38" name="Rectangle 70"/>
          <p:cNvSpPr>
            <a:spLocks noChangeArrowheads="1"/>
          </p:cNvSpPr>
          <p:nvPr/>
        </p:nvSpPr>
        <p:spPr bwMode="auto">
          <a:xfrm>
            <a:off x="1716369" y="1783192"/>
            <a:ext cx="2881313" cy="728663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 dirty="0">
                <a:latin typeface="Verdana" charset="0"/>
                <a:ea typeface="ＭＳ Ｐゴシック" charset="0"/>
                <a:cs typeface="ＭＳ Ｐゴシック" charset="0"/>
              </a:rPr>
              <a:t>情報工学科</a:t>
            </a:r>
          </a:p>
        </p:txBody>
      </p:sp>
      <p:sp>
        <p:nvSpPr>
          <p:cNvPr id="44" name="Rectangle 71"/>
          <p:cNvSpPr>
            <a:spLocks noChangeArrowheads="1"/>
          </p:cNvSpPr>
          <p:nvPr/>
        </p:nvSpPr>
        <p:spPr bwMode="auto">
          <a:xfrm>
            <a:off x="1716369" y="2640442"/>
            <a:ext cx="2881313" cy="728663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sz="2000" b="1" dirty="0">
                <a:latin typeface="Verdana" charset="0"/>
                <a:ea typeface="ＭＳ Ｐゴシック" charset="0"/>
                <a:cs typeface="ＭＳ Ｐゴシック" charset="0"/>
              </a:rPr>
              <a:t>知能工学科</a:t>
            </a:r>
            <a:endParaRPr lang="ja-JP" altLang="en-US" sz="2000" b="1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Rectangle 72"/>
          <p:cNvSpPr>
            <a:spLocks noChangeArrowheads="1"/>
          </p:cNvSpPr>
          <p:nvPr/>
        </p:nvSpPr>
        <p:spPr bwMode="auto">
          <a:xfrm>
            <a:off x="1716369" y="3486580"/>
            <a:ext cx="2881313" cy="72707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 dirty="0">
                <a:latin typeface="Verdana" charset="0"/>
                <a:ea typeface="ＭＳ Ｐゴシック" charset="0"/>
                <a:cs typeface="ＭＳ Ｐゴシック" charset="0"/>
              </a:rPr>
              <a:t>システム工学科</a:t>
            </a:r>
          </a:p>
        </p:txBody>
      </p:sp>
      <p:sp>
        <p:nvSpPr>
          <p:cNvPr id="46" name="Rectangle 81"/>
          <p:cNvSpPr>
            <a:spLocks noChangeArrowheads="1"/>
          </p:cNvSpPr>
          <p:nvPr/>
        </p:nvSpPr>
        <p:spPr bwMode="auto">
          <a:xfrm>
            <a:off x="4591332" y="1783192"/>
            <a:ext cx="1227137" cy="728663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>
                <a:latin typeface="Verdana" charset="0"/>
                <a:ea typeface="ＭＳ Ｐゴシック" charset="0"/>
                <a:cs typeface="ＭＳ Ｐゴシック" charset="0"/>
              </a:rPr>
              <a:t>卒論</a:t>
            </a:r>
          </a:p>
        </p:txBody>
      </p:sp>
      <p:sp>
        <p:nvSpPr>
          <p:cNvPr id="47" name="Rectangle 82"/>
          <p:cNvSpPr>
            <a:spLocks noChangeArrowheads="1"/>
          </p:cNvSpPr>
          <p:nvPr/>
        </p:nvSpPr>
        <p:spPr bwMode="auto">
          <a:xfrm>
            <a:off x="4591332" y="2640442"/>
            <a:ext cx="1227137" cy="728663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>
                <a:latin typeface="Verdana" charset="0"/>
                <a:ea typeface="ＭＳ Ｐゴシック" charset="0"/>
                <a:cs typeface="ＭＳ Ｐゴシック" charset="0"/>
              </a:rPr>
              <a:t>卒論</a:t>
            </a:r>
          </a:p>
        </p:txBody>
      </p:sp>
      <p:sp>
        <p:nvSpPr>
          <p:cNvPr id="48" name="Rectangle 83"/>
          <p:cNvSpPr>
            <a:spLocks noChangeArrowheads="1"/>
          </p:cNvSpPr>
          <p:nvPr/>
        </p:nvSpPr>
        <p:spPr bwMode="auto">
          <a:xfrm>
            <a:off x="4591332" y="3486580"/>
            <a:ext cx="1227137" cy="72707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>
                <a:latin typeface="Verdana" charset="0"/>
                <a:ea typeface="ＭＳ Ｐゴシック" charset="0"/>
                <a:cs typeface="ＭＳ Ｐゴシック" charset="0"/>
              </a:rPr>
              <a:t>卒論</a:t>
            </a:r>
          </a:p>
        </p:txBody>
      </p:sp>
      <p:sp>
        <p:nvSpPr>
          <p:cNvPr id="49" name="Rectangle 89"/>
          <p:cNvSpPr>
            <a:spLocks noChangeArrowheads="1"/>
          </p:cNvSpPr>
          <p:nvPr/>
        </p:nvSpPr>
        <p:spPr bwMode="auto">
          <a:xfrm>
            <a:off x="6269319" y="1783192"/>
            <a:ext cx="2478232" cy="728663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 dirty="0">
                <a:solidFill>
                  <a:schemeClr val="bg1"/>
                </a:solidFill>
                <a:latin typeface="Verdana" charset="0"/>
                <a:ea typeface="ＭＳ Ｐゴシック" charset="0"/>
                <a:cs typeface="ＭＳ Ｐゴシック" charset="0"/>
              </a:rPr>
              <a:t>情報工学専攻</a:t>
            </a:r>
          </a:p>
        </p:txBody>
      </p:sp>
      <p:sp>
        <p:nvSpPr>
          <p:cNvPr id="50" name="Rectangle 90"/>
          <p:cNvSpPr>
            <a:spLocks noChangeArrowheads="1"/>
          </p:cNvSpPr>
          <p:nvPr/>
        </p:nvSpPr>
        <p:spPr bwMode="auto">
          <a:xfrm>
            <a:off x="6269319" y="2632505"/>
            <a:ext cx="2478232" cy="728662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 dirty="0">
                <a:solidFill>
                  <a:schemeClr val="bg1"/>
                </a:solidFill>
                <a:latin typeface="Verdana" charset="0"/>
                <a:ea typeface="ＭＳ Ｐゴシック" charset="0"/>
                <a:cs typeface="ＭＳ Ｐゴシック" charset="0"/>
              </a:rPr>
              <a:t>知能工学専攻</a:t>
            </a:r>
          </a:p>
        </p:txBody>
      </p:sp>
      <p:sp>
        <p:nvSpPr>
          <p:cNvPr id="52" name="Rectangle 91"/>
          <p:cNvSpPr>
            <a:spLocks noChangeArrowheads="1"/>
          </p:cNvSpPr>
          <p:nvPr/>
        </p:nvSpPr>
        <p:spPr bwMode="auto">
          <a:xfrm>
            <a:off x="6269319" y="3481817"/>
            <a:ext cx="2478232" cy="727075"/>
          </a:xfrm>
          <a:prstGeom prst="rect">
            <a:avLst/>
          </a:prstGeom>
          <a:solidFill>
            <a:srgbClr val="66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 dirty="0">
                <a:solidFill>
                  <a:schemeClr val="bg1"/>
                </a:solidFill>
                <a:latin typeface="Verdana" charset="0"/>
                <a:ea typeface="ＭＳ Ｐゴシック" charset="0"/>
                <a:cs typeface="ＭＳ Ｐゴシック" charset="0"/>
              </a:rPr>
              <a:t>システム工学専攻</a:t>
            </a:r>
          </a:p>
        </p:txBody>
      </p:sp>
      <p:sp>
        <p:nvSpPr>
          <p:cNvPr id="54" name="Line 92"/>
          <p:cNvSpPr>
            <a:spLocks noChangeShapeType="1"/>
          </p:cNvSpPr>
          <p:nvPr/>
        </p:nvSpPr>
        <p:spPr bwMode="auto">
          <a:xfrm>
            <a:off x="5843869" y="2161017"/>
            <a:ext cx="431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5" name="Line 93"/>
          <p:cNvSpPr>
            <a:spLocks noChangeShapeType="1"/>
          </p:cNvSpPr>
          <p:nvPr/>
        </p:nvSpPr>
        <p:spPr bwMode="auto">
          <a:xfrm>
            <a:off x="5843869" y="3026205"/>
            <a:ext cx="431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6" name="Line 94"/>
          <p:cNvSpPr>
            <a:spLocks noChangeShapeType="1"/>
          </p:cNvSpPr>
          <p:nvPr/>
        </p:nvSpPr>
        <p:spPr bwMode="auto">
          <a:xfrm>
            <a:off x="5831169" y="3889805"/>
            <a:ext cx="431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9" name="Rectangle 95"/>
          <p:cNvSpPr>
            <a:spLocks noChangeArrowheads="1"/>
          </p:cNvSpPr>
          <p:nvPr/>
        </p:nvSpPr>
        <p:spPr bwMode="auto">
          <a:xfrm>
            <a:off x="6269319" y="4329542"/>
            <a:ext cx="2478232" cy="727075"/>
          </a:xfrm>
          <a:prstGeom prst="rect">
            <a:avLst/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 dirty="0">
                <a:solidFill>
                  <a:schemeClr val="bg1"/>
                </a:solidFill>
                <a:latin typeface="Verdana" charset="0"/>
                <a:ea typeface="ＭＳ Ｐゴシック" charset="0"/>
                <a:cs typeface="ＭＳ Ｐゴシック" charset="0"/>
              </a:rPr>
              <a:t>医用情報科学専攻</a:t>
            </a:r>
          </a:p>
        </p:txBody>
      </p:sp>
      <p:sp>
        <p:nvSpPr>
          <p:cNvPr id="60" name="Line 103"/>
          <p:cNvSpPr>
            <a:spLocks noChangeShapeType="1"/>
          </p:cNvSpPr>
          <p:nvPr/>
        </p:nvSpPr>
        <p:spPr bwMode="auto">
          <a:xfrm>
            <a:off x="238261" y="1520967"/>
            <a:ext cx="5750071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" name="Text Box 102"/>
          <p:cNvSpPr txBox="1">
            <a:spLocks noChangeArrowheads="1"/>
          </p:cNvSpPr>
          <p:nvPr/>
        </p:nvSpPr>
        <p:spPr bwMode="auto">
          <a:xfrm>
            <a:off x="2363911" y="1298717"/>
            <a:ext cx="1641796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kumimoji="1" sz="2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5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kumimoji="1" sz="2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2000" dirty="0"/>
              <a:t>学部（４年間）</a:t>
            </a:r>
          </a:p>
        </p:txBody>
      </p:sp>
      <p:sp>
        <p:nvSpPr>
          <p:cNvPr id="62" name="Line 104"/>
          <p:cNvSpPr>
            <a:spLocks noChangeShapeType="1"/>
          </p:cNvSpPr>
          <p:nvPr/>
        </p:nvSpPr>
        <p:spPr bwMode="auto">
          <a:xfrm>
            <a:off x="5988331" y="1522554"/>
            <a:ext cx="275921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6" name="Text Box 101"/>
          <p:cNvSpPr txBox="1">
            <a:spLocks noChangeArrowheads="1"/>
          </p:cNvSpPr>
          <p:nvPr/>
        </p:nvSpPr>
        <p:spPr bwMode="auto">
          <a:xfrm>
            <a:off x="6469537" y="1324117"/>
            <a:ext cx="1898277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kumimoji="1" sz="2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5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kumimoji="1" sz="2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kumimoji="1" sz="19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2000" dirty="0"/>
              <a:t>大学院（２年間）</a:t>
            </a:r>
          </a:p>
        </p:txBody>
      </p:sp>
      <p:sp>
        <p:nvSpPr>
          <p:cNvPr id="71" name="Rectangle 72"/>
          <p:cNvSpPr>
            <a:spLocks noChangeArrowheads="1"/>
          </p:cNvSpPr>
          <p:nvPr/>
        </p:nvSpPr>
        <p:spPr bwMode="auto">
          <a:xfrm>
            <a:off x="1716369" y="4329542"/>
            <a:ext cx="2881313" cy="7270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 dirty="0">
                <a:latin typeface="Verdana" charset="0"/>
                <a:ea typeface="ＭＳ Ｐゴシック" charset="0"/>
                <a:cs typeface="ＭＳ Ｐゴシック" charset="0"/>
              </a:rPr>
              <a:t>医用情報科学科</a:t>
            </a:r>
          </a:p>
        </p:txBody>
      </p:sp>
      <p:sp>
        <p:nvSpPr>
          <p:cNvPr id="72" name="Rectangle 83"/>
          <p:cNvSpPr>
            <a:spLocks noChangeArrowheads="1"/>
          </p:cNvSpPr>
          <p:nvPr/>
        </p:nvSpPr>
        <p:spPr bwMode="auto">
          <a:xfrm>
            <a:off x="4591332" y="4329542"/>
            <a:ext cx="1227137" cy="7270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b="1">
                <a:latin typeface="Verdana" charset="0"/>
                <a:ea typeface="ＭＳ Ｐゴシック" charset="0"/>
                <a:cs typeface="ＭＳ Ｐゴシック" charset="0"/>
              </a:rPr>
              <a:t>卒論</a:t>
            </a:r>
          </a:p>
        </p:txBody>
      </p:sp>
      <p:sp>
        <p:nvSpPr>
          <p:cNvPr id="73" name="Line 94"/>
          <p:cNvSpPr>
            <a:spLocks noChangeShapeType="1"/>
          </p:cNvSpPr>
          <p:nvPr/>
        </p:nvSpPr>
        <p:spPr bwMode="auto">
          <a:xfrm>
            <a:off x="5831169" y="4710542"/>
            <a:ext cx="431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1337034" y="1673655"/>
            <a:ext cx="492443" cy="3511408"/>
          </a:xfrm>
          <a:prstGeom prst="rect">
            <a:avLst/>
          </a:prstGeom>
          <a:solidFill>
            <a:schemeClr val="accent2">
              <a:lumMod val="40000"/>
              <a:lumOff val="60000"/>
              <a:alpha val="69804"/>
            </a:schemeClr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kumimoji="1" lang="ja-JP" altLang="en-US" sz="2000" dirty="0"/>
              <a:t>学科配属（２年）</a:t>
            </a: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4191226" y="1673655"/>
            <a:ext cx="492443" cy="3511408"/>
          </a:xfrm>
          <a:prstGeom prst="rect">
            <a:avLst/>
          </a:prstGeom>
          <a:solidFill>
            <a:schemeClr val="accent2">
              <a:lumMod val="40000"/>
              <a:lumOff val="60000"/>
              <a:alpha val="69804"/>
            </a:schemeClr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kumimoji="1" lang="ja-JP" altLang="en-US" sz="2000" dirty="0"/>
              <a:t>講座配属（３年後期）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89445" y="5452336"/>
            <a:ext cx="11832835" cy="1323439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000" b="1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情報工学科</a:t>
            </a:r>
            <a:r>
              <a:rPr kumimoji="1" lang="ja-JP" altLang="en-US" sz="2000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</a:t>
            </a:r>
            <a:r>
              <a:rPr kumimoji="1" lang="ja-JP" altLang="en-US" sz="2000" b="1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コンピュータやネットワークなどの情報基盤技術</a:t>
            </a:r>
            <a:r>
              <a:rPr kumimoji="1" lang="ja-JP" altLang="en-US" sz="2000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に関する分野</a:t>
            </a:r>
            <a:endParaRPr kumimoji="1" lang="en-US" altLang="ja-JP" sz="2000" dirty="0">
              <a:solidFill>
                <a:srgbClr val="FFFF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000" b="1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知能工学科</a:t>
            </a:r>
            <a:r>
              <a:rPr kumimoji="1" lang="ja-JP" altLang="en-US" sz="2000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</a:t>
            </a:r>
            <a:r>
              <a:rPr kumimoji="1" lang="ja-JP" altLang="en-US" sz="2000" b="1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人工知能を支える</a:t>
            </a:r>
            <a:r>
              <a:rPr kumimoji="1" lang="ja-JP" altLang="en-US" sz="2000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数理、知識情報処理、ソフトウェア</a:t>
            </a:r>
            <a:r>
              <a:rPr kumimoji="1" lang="ja-JP" altLang="en-US" sz="2000" b="1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技術</a:t>
            </a:r>
            <a:r>
              <a:rPr kumimoji="1" lang="ja-JP" altLang="en-US" sz="2000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に関する分野</a:t>
            </a:r>
            <a:endParaRPr kumimoji="1" lang="en-US" altLang="ja-JP" sz="2000" dirty="0">
              <a:solidFill>
                <a:srgbClr val="FFFF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000" b="1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システム工学科</a:t>
            </a:r>
            <a:r>
              <a:rPr kumimoji="1" lang="ja-JP" altLang="en-US" sz="2000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：情報システム全体の調和と協調を図った</a:t>
            </a:r>
            <a:r>
              <a:rPr kumimoji="1" lang="ja-JP" altLang="en-US" sz="2000" b="1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創造的なシステム化技術</a:t>
            </a:r>
            <a:r>
              <a:rPr kumimoji="1" lang="ja-JP" altLang="en-US" sz="2000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に関する分野</a:t>
            </a:r>
            <a:endParaRPr kumimoji="1" lang="en-US" altLang="ja-JP" sz="2000" dirty="0">
              <a:solidFill>
                <a:srgbClr val="FFFF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000" b="1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医用情報科学科</a:t>
            </a:r>
            <a:r>
              <a:rPr kumimoji="1" lang="ja-JP" altLang="en-US" sz="2000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：情報科学・自然科学・工学を基に、</a:t>
            </a:r>
            <a:r>
              <a:rPr kumimoji="1" lang="ja-JP" altLang="en-US" sz="2000" b="1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医用、生命、環境などへの活用技術</a:t>
            </a:r>
            <a:r>
              <a:rPr kumimoji="1" lang="ja-JP" altLang="en-US" sz="2000" dirty="0">
                <a:solidFill>
                  <a:srgbClr val="FFFF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に関する融合分野</a:t>
            </a:r>
          </a:p>
        </p:txBody>
      </p:sp>
      <p:sp>
        <p:nvSpPr>
          <p:cNvPr id="76" name="角丸四角形吹き出し 75"/>
          <p:cNvSpPr/>
          <p:nvPr/>
        </p:nvSpPr>
        <p:spPr>
          <a:xfrm>
            <a:off x="1813957" y="5061348"/>
            <a:ext cx="2703405" cy="326772"/>
          </a:xfrm>
          <a:prstGeom prst="wedgeRoundRectCallout">
            <a:avLst>
              <a:gd name="adj1" fmla="val -60129"/>
              <a:gd name="adj2" fmla="val -45720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</a:rPr>
              <a:t>希望と成績</a:t>
            </a:r>
            <a:r>
              <a:rPr kumimoji="1" lang="ja-JP" altLang="en-US" sz="2000" dirty="0">
                <a:solidFill>
                  <a:schemeClr val="tx1"/>
                </a:solidFill>
              </a:rPr>
              <a:t>により配属</a:t>
            </a:r>
          </a:p>
        </p:txBody>
      </p:sp>
      <p:sp>
        <p:nvSpPr>
          <p:cNvPr id="77" name="角丸四角形吹き出し 76"/>
          <p:cNvSpPr/>
          <p:nvPr/>
        </p:nvSpPr>
        <p:spPr>
          <a:xfrm>
            <a:off x="6556664" y="101096"/>
            <a:ext cx="5434115" cy="938062"/>
          </a:xfrm>
          <a:prstGeom prst="wedgeRoundRectCallout">
            <a:avLst>
              <a:gd name="adj1" fmla="val -31585"/>
              <a:gd name="adj2" fmla="val 85825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大学院で、</a:t>
            </a:r>
            <a:r>
              <a:rPr kumimoji="1" lang="ja-JP" altLang="en-US" sz="2400" b="1" dirty="0">
                <a:solidFill>
                  <a:srgbClr val="0000CC"/>
                </a:solidFill>
              </a:rPr>
              <a:t>技術者・研究者</a:t>
            </a:r>
            <a:r>
              <a:rPr kumimoji="1" lang="ja-JP" altLang="en-US" sz="2400" dirty="0">
                <a:solidFill>
                  <a:schemeClr val="tx1"/>
                </a:solidFill>
              </a:rPr>
              <a:t>に求められる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400" dirty="0">
                <a:solidFill>
                  <a:schemeClr val="tx1"/>
                </a:solidFill>
              </a:rPr>
              <a:t>知識・技能を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更に深く学ぶ</a:t>
            </a:r>
            <a:r>
              <a:rPr kumimoji="1" lang="ja-JP" altLang="en-US" sz="2400" dirty="0">
                <a:solidFill>
                  <a:schemeClr val="tx1"/>
                </a:solidFill>
              </a:rPr>
              <a:t>（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６年間教育</a:t>
            </a:r>
            <a:r>
              <a:rPr kumimoji="1" lang="ja-JP" altLang="en-US" sz="2400" dirty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6F8E94B-3EF4-FC01-5BA3-A528E460C4D1}"/>
              </a:ext>
            </a:extLst>
          </p:cNvPr>
          <p:cNvSpPr txBox="1"/>
          <p:nvPr/>
        </p:nvSpPr>
        <p:spPr>
          <a:xfrm>
            <a:off x="9048798" y="4030197"/>
            <a:ext cx="2853666" cy="1015663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学部専門英語科目</a:t>
            </a:r>
            <a:endParaRPr kumimoji="1"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各学科専門英語科目</a:t>
            </a:r>
          </a:p>
        </p:txBody>
      </p:sp>
      <p:sp>
        <p:nvSpPr>
          <p:cNvPr id="5" name="角丸四角形 27">
            <a:extLst>
              <a:ext uri="{FF2B5EF4-FFF2-40B4-BE49-F238E27FC236}">
                <a16:creationId xmlns:a16="http://schemas.microsoft.com/office/drawing/2014/main" id="{15F995C7-5E7E-C147-0186-6399AE00E38E}"/>
              </a:ext>
            </a:extLst>
          </p:cNvPr>
          <p:cNvSpPr/>
          <p:nvPr/>
        </p:nvSpPr>
        <p:spPr>
          <a:xfrm>
            <a:off x="9230675" y="3915793"/>
            <a:ext cx="2478819" cy="3725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36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専門英語</a:t>
            </a:r>
            <a:r>
              <a:rPr kumimoji="0" lang="ja-JP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科目</a:t>
            </a:r>
            <a:r>
              <a:rPr kumimoji="0" lang="en-US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(</a:t>
            </a:r>
            <a:r>
              <a:rPr kumimoji="0" lang="ja-JP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必修</a:t>
            </a:r>
            <a:r>
              <a:rPr lang="en-US" altLang="ja-JP" sz="2000" dirty="0">
                <a:solidFill>
                  <a:srgbClr val="00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kumimoji="1" lang="ja-JP" altLang="en-US" sz="20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6" name="角丸四角形吹き出し 76">
            <a:extLst>
              <a:ext uri="{FF2B5EF4-FFF2-40B4-BE49-F238E27FC236}">
                <a16:creationId xmlns:a16="http://schemas.microsoft.com/office/drawing/2014/main" id="{7197F664-64CB-8173-F2B9-1622D5918172}"/>
              </a:ext>
            </a:extLst>
          </p:cNvPr>
          <p:cNvSpPr/>
          <p:nvPr/>
        </p:nvSpPr>
        <p:spPr>
          <a:xfrm>
            <a:off x="8927166" y="2631616"/>
            <a:ext cx="3095113" cy="938062"/>
          </a:xfrm>
          <a:prstGeom prst="wedgeRoundRectCallout">
            <a:avLst>
              <a:gd name="adj1" fmla="val 7041"/>
              <a:gd name="adj2" fmla="val 80091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情報科学の専門科目だけでなく、</a:t>
            </a:r>
            <a:r>
              <a:rPr kumimoji="1" lang="ja-JP" altLang="en-US" sz="20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専門英語</a:t>
            </a:r>
            <a:r>
              <a:rPr kumimoji="1" lang="ja-JP" altLang="en-US" sz="2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も学ぶ</a:t>
            </a:r>
          </a:p>
        </p:txBody>
      </p:sp>
    </p:spTree>
    <p:extLst>
      <p:ext uri="{BB962C8B-B14F-4D97-AF65-F5344CB8AC3E}">
        <p14:creationId xmlns:p14="http://schemas.microsoft.com/office/powerpoint/2010/main" val="38822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学位授与方針（ディプロマ・ポリシー）を確認しよう！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77084" y="1318940"/>
            <a:ext cx="8422921" cy="175432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４年間の学びを通じて、身に付けておくべき</a:t>
            </a:r>
            <a:br>
              <a:rPr kumimoji="1"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</a:br>
            <a:r>
              <a:rPr kumimoji="1"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能力をまとめたもの</a:t>
            </a:r>
            <a:endParaRPr kumimoji="1" lang="en-US" altLang="ja-JP" sz="3600" b="1" dirty="0">
              <a:solidFill>
                <a:srgbClr val="0000CC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36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（卒業時の目標）</a:t>
            </a:r>
            <a:endParaRPr kumimoji="1" lang="en-US" altLang="ja-JP" sz="36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82412" y="3187744"/>
            <a:ext cx="84229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自分の強みや弱みと見比べ、目標に向け、高めるべき能力を意識しながら科目を履修しよう！</a:t>
            </a:r>
            <a:endParaRPr lang="en-US" altLang="ja-JP" sz="3600" dirty="0"/>
          </a:p>
        </p:txBody>
      </p:sp>
      <p:sp>
        <p:nvSpPr>
          <p:cNvPr id="8" name="角丸四角形 7"/>
          <p:cNvSpPr/>
          <p:nvPr/>
        </p:nvSpPr>
        <p:spPr>
          <a:xfrm>
            <a:off x="1986458" y="5470352"/>
            <a:ext cx="5351705" cy="1227356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/>
              <a:t>就職活動での</a:t>
            </a:r>
            <a:endParaRPr kumimoji="1" lang="en-US" altLang="ja-JP" sz="3600" dirty="0"/>
          </a:p>
          <a:p>
            <a:pPr algn="ctr"/>
            <a:r>
              <a:rPr kumimoji="1" lang="ja-JP" altLang="en-US" sz="3600" dirty="0"/>
              <a:t>アピールポイントになる</a:t>
            </a:r>
            <a:endParaRPr kumimoji="1" lang="ja-JP" altLang="en-US" sz="3600" b="1" dirty="0"/>
          </a:p>
        </p:txBody>
      </p:sp>
      <p:sp>
        <p:nvSpPr>
          <p:cNvPr id="9" name="下矢印 8"/>
          <p:cNvSpPr/>
          <p:nvPr/>
        </p:nvSpPr>
        <p:spPr>
          <a:xfrm>
            <a:off x="4210079" y="4733356"/>
            <a:ext cx="904461" cy="569655"/>
          </a:xfrm>
          <a:prstGeom prst="downArrow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9311157" y="1607930"/>
            <a:ext cx="23149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/>
              <a:t>2024</a:t>
            </a:r>
            <a:r>
              <a:rPr kumimoji="1" lang="ja-JP" altLang="en-US" sz="2000" dirty="0"/>
              <a:t>年度入学生版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学修の手引き </a:t>
            </a:r>
            <a:r>
              <a:rPr kumimoji="1" lang="en-US" altLang="ja-JP" sz="2000" dirty="0"/>
              <a:t>p.2</a:t>
            </a:r>
            <a:endParaRPr kumimoji="1" lang="ja-JP" altLang="en-US" sz="2000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11E9DEE-D31A-8DB3-6EAD-E5025B2B5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140" y="2310849"/>
            <a:ext cx="3065029" cy="43102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7E8CDF0B-1E78-4203-D8B0-5E6A04D9740A}"/>
              </a:ext>
            </a:extLst>
          </p:cNvPr>
          <p:cNvSpPr/>
          <p:nvPr/>
        </p:nvSpPr>
        <p:spPr>
          <a:xfrm>
            <a:off x="9134374" y="5600699"/>
            <a:ext cx="1274072" cy="89661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312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専門教育科目はカリキュラムシーケンスを参考に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05106" y="1259321"/>
            <a:ext cx="10781787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学科ごとに用意されているカリキュラムシーケンスを参考に計画的な学習を</a:t>
            </a:r>
            <a:endParaRPr kumimoji="1" lang="ja-JP" altLang="en-US" sz="2800" b="1" dirty="0">
              <a:solidFill>
                <a:srgbClr val="0000CC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4" name="図 3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437A2DD5-5B29-4398-BB76-FC229B715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364" y="1824139"/>
            <a:ext cx="7202226" cy="498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81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他学部・他学科授業科目の履修について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9545" y="1429555"/>
            <a:ext cx="11481622" cy="5256318"/>
          </a:xfrm>
        </p:spPr>
        <p:txBody>
          <a:bodyPr>
            <a:normAutofit/>
          </a:bodyPr>
          <a:lstStyle/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</a:rPr>
              <a:t>授業担当教員</a:t>
            </a:r>
            <a:r>
              <a:rPr lang="ja-JP" altLang="en-US" dirty="0"/>
              <a:t>および</a:t>
            </a:r>
            <a:r>
              <a:rPr lang="ja-JP" altLang="en-US" b="1" dirty="0">
                <a:solidFill>
                  <a:srgbClr val="0000CC"/>
                </a:solidFill>
              </a:rPr>
              <a:t>教務委員会</a:t>
            </a:r>
            <a:r>
              <a:rPr lang="ja-JP" altLang="en-US" dirty="0"/>
              <a:t>の承認が必要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en-US" altLang="ja-JP" dirty="0"/>
              <a:t>Web</a:t>
            </a:r>
            <a:r>
              <a:rPr lang="ja-JP" altLang="en-US" dirty="0"/>
              <a:t>上で自学部・自学科科目と同じ様に登録可能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他学部・他学科科目は</a:t>
            </a:r>
            <a:r>
              <a:rPr lang="ja-JP" altLang="en-US" b="1" dirty="0">
                <a:solidFill>
                  <a:srgbClr val="0000CC"/>
                </a:solidFill>
              </a:rPr>
              <a:t>あわせて</a:t>
            </a:r>
            <a:r>
              <a:rPr lang="en-US" altLang="ja-JP" b="1" dirty="0">
                <a:solidFill>
                  <a:srgbClr val="0000CC"/>
                </a:solidFill>
              </a:rPr>
              <a:t>10</a:t>
            </a:r>
            <a:r>
              <a:rPr lang="ja-JP" altLang="en-US" b="1" dirty="0">
                <a:solidFill>
                  <a:srgbClr val="0000CC"/>
                </a:solidFill>
              </a:rPr>
              <a:t>単位まで</a:t>
            </a:r>
            <a:r>
              <a:rPr lang="ja-JP" altLang="en-US" dirty="0"/>
              <a:t>は卒業単位に加算可能</a:t>
            </a:r>
            <a:endParaRPr lang="en-US" altLang="ja-JP" dirty="0"/>
          </a:p>
          <a:p>
            <a:pPr marL="738696" lvl="1" indent="-446088">
              <a:spcAft>
                <a:spcPts val="1800"/>
              </a:spcAft>
              <a:buFont typeface="Wingdings" panose="05000000000000000000" pitchFamily="2" charset="2"/>
              <a:buChar char="l"/>
            </a:pPr>
            <a:r>
              <a:rPr lang="ja-JP" altLang="en-US" dirty="0"/>
              <a:t>他学部科目は</a:t>
            </a:r>
            <a:r>
              <a:rPr lang="ja-JP" altLang="en-US" b="1" dirty="0">
                <a:solidFill>
                  <a:srgbClr val="0000CC"/>
                </a:solidFill>
              </a:rPr>
              <a:t>総合共通科目</a:t>
            </a:r>
            <a:r>
              <a:rPr lang="ja-JP" altLang="en-US" dirty="0"/>
              <a:t>として</a:t>
            </a:r>
            <a:br>
              <a:rPr lang="en-US" altLang="ja-JP" dirty="0"/>
            </a:br>
            <a:r>
              <a:rPr lang="ja-JP" altLang="en-US" dirty="0"/>
              <a:t>他学科履修は</a:t>
            </a:r>
            <a:r>
              <a:rPr lang="ja-JP" altLang="en-US" b="1" dirty="0">
                <a:solidFill>
                  <a:srgbClr val="0000CC"/>
                </a:solidFill>
              </a:rPr>
              <a:t>専門教育科目</a:t>
            </a:r>
            <a:r>
              <a:rPr lang="ja-JP" altLang="en-US" dirty="0"/>
              <a:t>として加算可能</a:t>
            </a:r>
            <a:endParaRPr lang="en-US" altLang="ja-JP" dirty="0"/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闇雲な他学部・他学科履修は計画的な学びを崩す恐れがあるので注意</a:t>
            </a:r>
          </a:p>
        </p:txBody>
      </p:sp>
    </p:spTree>
    <p:extLst>
      <p:ext uri="{BB962C8B-B14F-4D97-AF65-F5344CB8AC3E}">
        <p14:creationId xmlns:p14="http://schemas.microsoft.com/office/powerpoint/2010/main" val="785705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産学連携教育科目</a:t>
            </a:r>
            <a:r>
              <a:rPr kumimoji="1" lang="ja-JP" altLang="en-US" dirty="0"/>
              <a:t>や単位互換について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9545" y="1429555"/>
            <a:ext cx="11481622" cy="5256318"/>
          </a:xfrm>
        </p:spPr>
        <p:txBody>
          <a:bodyPr>
            <a:normAutofit/>
          </a:bodyPr>
          <a:lstStyle/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</a:rPr>
              <a:t>企業と連携した実践的教育</a:t>
            </a:r>
            <a:r>
              <a:rPr lang="ja-JP" altLang="en-US" dirty="0"/>
              <a:t>で意欲向上と将来像の明確化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実践的</a:t>
            </a:r>
            <a:r>
              <a:rPr lang="en-US" altLang="ja-JP" dirty="0"/>
              <a:t>ICT</a:t>
            </a:r>
            <a:r>
              <a:rPr lang="ja-JP" altLang="en-US" dirty="0"/>
              <a:t>活用事例（２年次）：</a:t>
            </a:r>
            <a:r>
              <a:rPr lang="en-US" altLang="ja-JP" dirty="0"/>
              <a:t>ICT</a:t>
            </a:r>
            <a:r>
              <a:rPr lang="ja-JP" altLang="en-US" dirty="0"/>
              <a:t>が社会でどう活用されているかを</a:t>
            </a:r>
            <a:r>
              <a:rPr lang="ja-JP" altLang="en-US" b="1" dirty="0">
                <a:solidFill>
                  <a:srgbClr val="0000CC"/>
                </a:solidFill>
              </a:rPr>
              <a:t>知る</a:t>
            </a:r>
            <a:r>
              <a:rPr lang="ja-JP" altLang="en-US" dirty="0"/>
              <a:t>科目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課題解決型演習（２年次）：地域・企業課題の解決法を検討し学びを</a:t>
            </a:r>
            <a:r>
              <a:rPr lang="ja-JP" altLang="en-US" b="1" dirty="0">
                <a:solidFill>
                  <a:srgbClr val="0000CC"/>
                </a:solidFill>
              </a:rPr>
              <a:t>深める</a:t>
            </a:r>
            <a:r>
              <a:rPr lang="ja-JP" altLang="en-US" dirty="0"/>
              <a:t>科目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システム開発実践（３年次）：学んだ知識・技能を現場で</a:t>
            </a:r>
            <a:r>
              <a:rPr lang="ja-JP" altLang="en-US" b="1" dirty="0">
                <a:solidFill>
                  <a:srgbClr val="0000CC"/>
                </a:solidFill>
              </a:rPr>
              <a:t>実践する</a:t>
            </a:r>
            <a:r>
              <a:rPr lang="ja-JP" altLang="en-US" dirty="0"/>
              <a:t>科目</a:t>
            </a:r>
            <a:endParaRPr lang="en-US" altLang="ja-JP" dirty="0"/>
          </a:p>
          <a:p>
            <a:pPr marL="738696" lvl="1" indent="-446088">
              <a:spcAft>
                <a:spcPts val="1800"/>
              </a:spcAft>
              <a:buFont typeface="Wingdings" panose="05000000000000000000" pitchFamily="2" charset="2"/>
              <a:buChar char="l"/>
            </a:pPr>
            <a:r>
              <a:rPr lang="ja-JP" altLang="en-US" dirty="0"/>
              <a:t>詳細は２年次に改めて説明</a:t>
            </a:r>
            <a:endParaRPr lang="en-US" altLang="ja-JP" dirty="0"/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</a:rPr>
              <a:t>他大学の科目</a:t>
            </a:r>
            <a:r>
              <a:rPr lang="ja-JP" altLang="en-US" dirty="0"/>
              <a:t>を本学の単位として認定可能（</a:t>
            </a:r>
            <a:r>
              <a:rPr lang="ja-JP" altLang="en-US" b="1" dirty="0">
                <a:solidFill>
                  <a:srgbClr val="0000CC"/>
                </a:solidFill>
              </a:rPr>
              <a:t>単位互換制度</a:t>
            </a:r>
            <a:r>
              <a:rPr lang="ja-JP" altLang="en-US" dirty="0"/>
              <a:t>）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教育ネットワーク中国に所属する大学が提供する科目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広島・地域志向科目として認定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詳しくは事務局 教務グループ担当まで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35353" y="6058944"/>
            <a:ext cx="9923172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注意：</a:t>
            </a:r>
            <a:r>
              <a:rPr kumimoji="1" lang="ja-JP" altLang="en-US" sz="2800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受け付け時期などの詳細は</a:t>
            </a:r>
            <a:r>
              <a:rPr kumimoji="1" lang="ja-JP" altLang="en-US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掲示板等で案内</a:t>
            </a:r>
            <a:r>
              <a:rPr kumimoji="1" lang="ja-JP" altLang="en-US" sz="2800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されるので注意</a:t>
            </a:r>
          </a:p>
        </p:txBody>
      </p:sp>
    </p:spTree>
    <p:extLst>
      <p:ext uri="{BB962C8B-B14F-4D97-AF65-F5344CB8AC3E}">
        <p14:creationId xmlns:p14="http://schemas.microsoft.com/office/powerpoint/2010/main" val="2741595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教職免許状関連の科目について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9547" y="1192847"/>
            <a:ext cx="11481622" cy="5493026"/>
          </a:xfrm>
        </p:spPr>
        <p:txBody>
          <a:bodyPr>
            <a:normAutofit/>
          </a:bodyPr>
          <a:lstStyle/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取得可能な教員職員免許状の種類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高等学校教諭一種免許状（</a:t>
            </a:r>
            <a:r>
              <a:rPr lang="ja-JP" altLang="en-US" b="1" dirty="0">
                <a:solidFill>
                  <a:srgbClr val="0000CC"/>
                </a:solidFill>
              </a:rPr>
              <a:t>情報</a:t>
            </a:r>
            <a:r>
              <a:rPr lang="ja-JP" altLang="en-US" dirty="0"/>
              <a:t>）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高等学校教諭一種免許状（</a:t>
            </a:r>
            <a:r>
              <a:rPr lang="ja-JP" altLang="en-US" b="1" dirty="0">
                <a:solidFill>
                  <a:srgbClr val="0000CC"/>
                </a:solidFill>
              </a:rPr>
              <a:t>数学</a:t>
            </a:r>
            <a:r>
              <a:rPr lang="en-US" altLang="ja-JP" dirty="0"/>
              <a:t>*</a:t>
            </a:r>
            <a:r>
              <a:rPr lang="ja-JP" altLang="en-US" dirty="0"/>
              <a:t>）</a:t>
            </a:r>
            <a:br>
              <a:rPr lang="en-US" altLang="ja-JP" dirty="0"/>
            </a:br>
            <a:r>
              <a:rPr lang="en-US" altLang="ja-JP" sz="2000" dirty="0"/>
              <a:t>* </a:t>
            </a:r>
            <a:r>
              <a:rPr lang="ja-JP" altLang="en-US" sz="2000" dirty="0"/>
              <a:t>医用情報科学科では数学は取得できない</a:t>
            </a:r>
            <a:endParaRPr lang="en-US" altLang="ja-JP" sz="2000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endParaRPr lang="en-US" altLang="ja-JP" dirty="0"/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取得するには？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</a:rPr>
              <a:t>指定された専門教育科目</a:t>
            </a:r>
            <a:r>
              <a:rPr lang="ja-JP" altLang="en-US" dirty="0"/>
              <a:t>の履修（教科の専門知識）</a:t>
            </a:r>
            <a:endParaRPr lang="en-US" altLang="ja-JP" dirty="0"/>
          </a:p>
          <a:p>
            <a:pPr marL="738696" lvl="1" indent="-446088">
              <a:spcAft>
                <a:spcPts val="1800"/>
              </a:spcAft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</a:rPr>
              <a:t>教職課程用科目</a:t>
            </a:r>
            <a:r>
              <a:rPr lang="en-US" altLang="ja-JP" dirty="0"/>
              <a:t>*</a:t>
            </a:r>
            <a:r>
              <a:rPr lang="ja-JP" altLang="en-US" dirty="0"/>
              <a:t>の履修（教育の基礎的な知識など）</a:t>
            </a:r>
            <a:br>
              <a:rPr lang="en-US" altLang="ja-JP" dirty="0"/>
            </a:br>
            <a:r>
              <a:rPr lang="en-US" altLang="ja-JP" sz="2000" dirty="0"/>
              <a:t>* </a:t>
            </a:r>
            <a:r>
              <a:rPr lang="ja-JP" altLang="en-US" sz="2000" dirty="0"/>
              <a:t>卒業要件の単位数に含まれない（</a:t>
            </a:r>
            <a:r>
              <a:rPr lang="ja-JP" altLang="en-US" sz="2000" b="1" dirty="0"/>
              <a:t>自由科目</a:t>
            </a:r>
            <a:r>
              <a:rPr lang="ja-JP" altLang="en-US" sz="2000" dirty="0"/>
              <a:t>扱い）</a:t>
            </a:r>
            <a:endParaRPr lang="en-US" altLang="ja-JP" sz="2000" dirty="0"/>
          </a:p>
        </p:txBody>
      </p:sp>
      <p:pic>
        <p:nvPicPr>
          <p:cNvPr id="4098" name="Picture 2" descr="https://3.bp.blogspot.com/-X9SEEN09kA4/V5NEf2Y-ULI/AAAAAAAA8jQ/w1mtc5tOBIsRkK1YPy2ZeATS-SJFPdn0QCLcB/s800/school_class_seifuku_wom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928" y="1192847"/>
            <a:ext cx="3200342" cy="300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1550587" y="5506494"/>
            <a:ext cx="909082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注意：</a:t>
            </a:r>
            <a:r>
              <a:rPr kumimoji="1" lang="ja-JP" altLang="en-US" sz="2800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履修登録の際に</a:t>
            </a:r>
            <a:r>
              <a:rPr kumimoji="1" lang="ja-JP" altLang="en-US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教職課程登録届け</a:t>
            </a:r>
            <a:r>
              <a:rPr kumimoji="1" lang="ja-JP" altLang="en-US" sz="2800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の提出が必要！</a:t>
            </a:r>
          </a:p>
        </p:txBody>
      </p:sp>
    </p:spTree>
    <p:extLst>
      <p:ext uri="{BB962C8B-B14F-4D97-AF65-F5344CB8AC3E}">
        <p14:creationId xmlns:p14="http://schemas.microsoft.com/office/powerpoint/2010/main" val="63907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５</a:t>
            </a:r>
            <a:r>
              <a:rPr kumimoji="1" lang="ja-JP" altLang="en-US" dirty="0"/>
              <a:t>．進級要件と早期卒業について</a:t>
            </a:r>
          </a:p>
        </p:txBody>
      </p:sp>
      <p:sp>
        <p:nvSpPr>
          <p:cNvPr id="37" name="スライド番号プレースホルダ 3"/>
          <p:cNvSpPr txBox="1">
            <a:spLocks/>
          </p:cNvSpPr>
          <p:nvPr/>
        </p:nvSpPr>
        <p:spPr>
          <a:xfrm>
            <a:off x="7633862" y="6080125"/>
            <a:ext cx="2133600" cy="457200"/>
          </a:xfrm>
          <a:prstGeom prst="rect">
            <a:avLst/>
          </a:prstGeom>
          <a:noFill/>
        </p:spPr>
        <p:txBody>
          <a:bodyPr/>
          <a:lstStyle>
            <a:defPPr rtl="0">
              <a:defRPr lang="ja-JP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5C90BCD-23DE-4C38-B894-8128F6CDAC5C}" type="slidenum">
              <a:rPr lang="en-US" altLang="ja-JP" smtClean="0"/>
              <a:pPr/>
              <a:t>24</a:t>
            </a:fld>
            <a:endParaRPr lang="en-US" altLang="ja-JP"/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>
            <a:off x="2485600" y="1362075"/>
            <a:ext cx="0" cy="43068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4" name="Line 8"/>
          <p:cNvSpPr>
            <a:spLocks noChangeShapeType="1"/>
          </p:cNvSpPr>
          <p:nvPr/>
        </p:nvSpPr>
        <p:spPr bwMode="auto">
          <a:xfrm>
            <a:off x="3925462" y="1362075"/>
            <a:ext cx="0" cy="43068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5" name="Line 9"/>
          <p:cNvSpPr>
            <a:spLocks noChangeShapeType="1"/>
          </p:cNvSpPr>
          <p:nvPr/>
        </p:nvSpPr>
        <p:spPr bwMode="auto">
          <a:xfrm>
            <a:off x="6822650" y="1362075"/>
            <a:ext cx="0" cy="43068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6" name="Line 10"/>
          <p:cNvSpPr>
            <a:spLocks noChangeShapeType="1"/>
          </p:cNvSpPr>
          <p:nvPr/>
        </p:nvSpPr>
        <p:spPr bwMode="auto">
          <a:xfrm>
            <a:off x="8262512" y="1362075"/>
            <a:ext cx="0" cy="43068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7" name="Line 11"/>
          <p:cNvSpPr>
            <a:spLocks noChangeShapeType="1"/>
          </p:cNvSpPr>
          <p:nvPr/>
        </p:nvSpPr>
        <p:spPr bwMode="auto">
          <a:xfrm>
            <a:off x="5365325" y="1362075"/>
            <a:ext cx="0" cy="43068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8" name="Text Box 12"/>
          <p:cNvSpPr txBox="1">
            <a:spLocks noChangeArrowheads="1"/>
          </p:cNvSpPr>
          <p:nvPr/>
        </p:nvSpPr>
        <p:spPr bwMode="auto">
          <a:xfrm>
            <a:off x="2817400" y="1220103"/>
            <a:ext cx="8002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400" dirty="0">
                <a:latin typeface="HGSｺﾞｼｯｸE" pitchFamily="50" charset="-128"/>
                <a:ea typeface="HGSｺﾞｼｯｸE" pitchFamily="50" charset="-128"/>
              </a:rPr>
              <a:t>１年</a:t>
            </a:r>
          </a:p>
        </p:txBody>
      </p:sp>
      <p:sp>
        <p:nvSpPr>
          <p:cNvPr id="49" name="Text Box 13"/>
          <p:cNvSpPr txBox="1">
            <a:spLocks noChangeArrowheads="1"/>
          </p:cNvSpPr>
          <p:nvPr/>
        </p:nvSpPr>
        <p:spPr bwMode="auto">
          <a:xfrm>
            <a:off x="4247101" y="1220102"/>
            <a:ext cx="808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dirty="0">
                <a:latin typeface="HGSｺﾞｼｯｸE" pitchFamily="50" charset="-128"/>
                <a:ea typeface="HGSｺﾞｼｯｸE" pitchFamily="50" charset="-128"/>
              </a:rPr>
              <a:t>２年</a:t>
            </a:r>
          </a:p>
        </p:txBody>
      </p:sp>
      <p:sp>
        <p:nvSpPr>
          <p:cNvPr id="50" name="Text Box 14"/>
          <p:cNvSpPr txBox="1">
            <a:spLocks noChangeArrowheads="1"/>
          </p:cNvSpPr>
          <p:nvPr/>
        </p:nvSpPr>
        <p:spPr bwMode="auto">
          <a:xfrm>
            <a:off x="5649813" y="1220103"/>
            <a:ext cx="8002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400" dirty="0">
                <a:latin typeface="HGSｺﾞｼｯｸE" pitchFamily="50" charset="-128"/>
                <a:ea typeface="HGSｺﾞｼｯｸE" pitchFamily="50" charset="-128"/>
              </a:rPr>
              <a:t>３年</a:t>
            </a:r>
          </a:p>
        </p:txBody>
      </p:sp>
      <p:sp>
        <p:nvSpPr>
          <p:cNvPr id="52" name="Text Box 15"/>
          <p:cNvSpPr txBox="1">
            <a:spLocks noChangeArrowheads="1"/>
          </p:cNvSpPr>
          <p:nvPr/>
        </p:nvSpPr>
        <p:spPr bwMode="auto">
          <a:xfrm>
            <a:off x="7132212" y="1205816"/>
            <a:ext cx="8002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400">
                <a:latin typeface="HGSｺﾞｼｯｸE" pitchFamily="50" charset="-128"/>
                <a:ea typeface="HGSｺﾞｼｯｸE" pitchFamily="50" charset="-128"/>
              </a:rPr>
              <a:t>４年</a:t>
            </a:r>
          </a:p>
        </p:txBody>
      </p: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8289500" y="1199781"/>
            <a:ext cx="19351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2400" dirty="0">
                <a:solidFill>
                  <a:srgbClr val="0000FF"/>
                </a:solidFill>
                <a:latin typeface="HGSｺﾞｼｯｸE" pitchFamily="50" charset="-128"/>
                <a:ea typeface="HGSｺﾞｼｯｸE" pitchFamily="50" charset="-128"/>
              </a:rPr>
              <a:t>大学院</a:t>
            </a:r>
            <a:r>
              <a:rPr lang="en-US" altLang="ja-JP" sz="2400" dirty="0">
                <a:solidFill>
                  <a:srgbClr val="0000FF"/>
                </a:solidFill>
                <a:latin typeface="HGSｺﾞｼｯｸE" pitchFamily="50" charset="-128"/>
                <a:ea typeface="HGSｺﾞｼｯｸE" pitchFamily="50" charset="-128"/>
              </a:rPr>
              <a:t>/</a:t>
            </a:r>
            <a:r>
              <a:rPr lang="ja-JP" altLang="en-US" sz="2400" dirty="0">
                <a:solidFill>
                  <a:srgbClr val="0000FF"/>
                </a:solidFill>
                <a:latin typeface="HGSｺﾞｼｯｸE" pitchFamily="50" charset="-128"/>
                <a:ea typeface="HGSｺﾞｼｯｸE" pitchFamily="50" charset="-128"/>
              </a:rPr>
              <a:t>就職</a:t>
            </a:r>
          </a:p>
        </p:txBody>
      </p:sp>
      <p:grpSp>
        <p:nvGrpSpPr>
          <p:cNvPr id="55" name="グループ化 79"/>
          <p:cNvGrpSpPr>
            <a:grpSpLocks/>
          </p:cNvGrpSpPr>
          <p:nvPr/>
        </p:nvGrpSpPr>
        <p:grpSpPr bwMode="auto">
          <a:xfrm>
            <a:off x="2468137" y="4205288"/>
            <a:ext cx="7239000" cy="2270126"/>
            <a:chOff x="1386840" y="4373880"/>
            <a:chExt cx="7239000" cy="2270761"/>
          </a:xfrm>
        </p:grpSpPr>
        <p:sp>
          <p:nvSpPr>
            <p:cNvPr id="56" name="正方形/長方形 14"/>
            <p:cNvSpPr>
              <a:spLocks noChangeArrowheads="1"/>
            </p:cNvSpPr>
            <p:nvPr/>
          </p:nvSpPr>
          <p:spPr bwMode="auto">
            <a:xfrm>
              <a:off x="2839443" y="5699367"/>
              <a:ext cx="1442997" cy="945274"/>
            </a:xfrm>
            <a:prstGeom prst="rect">
              <a:avLst/>
            </a:prstGeom>
            <a:gradFill rotWithShape="1">
              <a:gsLst>
                <a:gs pos="0">
                  <a:srgbClr val="FFDE80"/>
                </a:gs>
                <a:gs pos="50000">
                  <a:srgbClr val="FFE8B3"/>
                </a:gs>
                <a:gs pos="100000">
                  <a:srgbClr val="FFF3DA"/>
                </a:gs>
              </a:gsLst>
              <a:lin ang="10800000" scaled="1"/>
            </a:gra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9" name="正方形/長方形 15"/>
            <p:cNvSpPr>
              <a:spLocks noChangeArrowheads="1"/>
            </p:cNvSpPr>
            <p:nvPr/>
          </p:nvSpPr>
          <p:spPr bwMode="auto">
            <a:xfrm>
              <a:off x="4282440" y="5364480"/>
              <a:ext cx="1447800" cy="1280160"/>
            </a:xfrm>
            <a:prstGeom prst="rect">
              <a:avLst/>
            </a:prstGeom>
            <a:gradFill rotWithShape="1">
              <a:gsLst>
                <a:gs pos="0">
                  <a:srgbClr val="FFDE80"/>
                </a:gs>
                <a:gs pos="50000">
                  <a:srgbClr val="FFE8B3"/>
                </a:gs>
                <a:gs pos="100000">
                  <a:srgbClr val="FFF3DA"/>
                </a:gs>
              </a:gsLst>
              <a:lin ang="10800000" scaled="1"/>
            </a:gra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0" name="正方形/長方形 16"/>
            <p:cNvSpPr>
              <a:spLocks noChangeArrowheads="1"/>
            </p:cNvSpPr>
            <p:nvPr/>
          </p:nvSpPr>
          <p:spPr bwMode="auto">
            <a:xfrm>
              <a:off x="5730240" y="4861560"/>
              <a:ext cx="1447800" cy="1767840"/>
            </a:xfrm>
            <a:prstGeom prst="rect">
              <a:avLst/>
            </a:prstGeom>
            <a:gradFill rotWithShape="1">
              <a:gsLst>
                <a:gs pos="0">
                  <a:srgbClr val="FFDE80"/>
                </a:gs>
                <a:gs pos="50000">
                  <a:srgbClr val="FFE8B3"/>
                </a:gs>
                <a:gs pos="100000">
                  <a:srgbClr val="FFF3DA"/>
                </a:gs>
              </a:gsLst>
              <a:lin ang="10800000" scaled="1"/>
            </a:gra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1" name="正方形/長方形 17"/>
            <p:cNvSpPr>
              <a:spLocks noChangeArrowheads="1"/>
            </p:cNvSpPr>
            <p:nvPr/>
          </p:nvSpPr>
          <p:spPr bwMode="auto">
            <a:xfrm>
              <a:off x="7178040" y="4373880"/>
              <a:ext cx="1447800" cy="2255520"/>
            </a:xfrm>
            <a:prstGeom prst="rect">
              <a:avLst/>
            </a:prstGeom>
            <a:gradFill rotWithShape="1">
              <a:gsLst>
                <a:gs pos="0">
                  <a:srgbClr val="FFDE80"/>
                </a:gs>
                <a:gs pos="50000">
                  <a:srgbClr val="FFE8B3"/>
                </a:gs>
                <a:gs pos="100000">
                  <a:srgbClr val="FFF3DA"/>
                </a:gs>
              </a:gsLst>
              <a:lin ang="10800000" scaled="1"/>
            </a:gra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2" name="正方形/長方形 34"/>
            <p:cNvSpPr>
              <a:spLocks noChangeArrowheads="1"/>
            </p:cNvSpPr>
            <p:nvPr/>
          </p:nvSpPr>
          <p:spPr bwMode="auto">
            <a:xfrm>
              <a:off x="1386840" y="5913120"/>
              <a:ext cx="1452603" cy="731520"/>
            </a:xfrm>
            <a:prstGeom prst="rect">
              <a:avLst/>
            </a:prstGeom>
            <a:gradFill rotWithShape="1">
              <a:gsLst>
                <a:gs pos="0">
                  <a:srgbClr val="FFDE80"/>
                </a:gs>
                <a:gs pos="50000">
                  <a:srgbClr val="FFE8B3"/>
                </a:gs>
                <a:gs pos="100000">
                  <a:srgbClr val="FFF3DA"/>
                </a:gs>
              </a:gsLst>
              <a:lin ang="10800000" scaled="1"/>
            </a:gra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66" name="グループ化 80"/>
          <p:cNvGrpSpPr/>
          <p:nvPr/>
        </p:nvGrpSpPr>
        <p:grpSpPr>
          <a:xfrm>
            <a:off x="2057454" y="4857603"/>
            <a:ext cx="1356360" cy="777240"/>
            <a:chOff x="990600" y="4998720"/>
            <a:chExt cx="1356360" cy="777240"/>
          </a:xfrm>
          <a:solidFill>
            <a:srgbClr val="CCFFCC"/>
          </a:solidFill>
        </p:grpSpPr>
        <p:sp>
          <p:nvSpPr>
            <p:cNvPr id="71" name="円形吹き出し 70"/>
            <p:cNvSpPr/>
            <p:nvPr/>
          </p:nvSpPr>
          <p:spPr bwMode="auto">
            <a:xfrm>
              <a:off x="990600" y="4998720"/>
              <a:ext cx="1356360" cy="777240"/>
            </a:xfrm>
            <a:prstGeom prst="wedgeEllipseCallou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72" name="Text Box 51"/>
            <p:cNvSpPr txBox="1">
              <a:spLocks noChangeArrowheads="1"/>
            </p:cNvSpPr>
            <p:nvPr/>
          </p:nvSpPr>
          <p:spPr bwMode="auto">
            <a:xfrm>
              <a:off x="1075690" y="5025708"/>
              <a:ext cx="121058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2000" dirty="0">
                  <a:solidFill>
                    <a:srgbClr val="FF0000"/>
                  </a:solidFill>
                  <a:latin typeface="HGSｺﾞｼｯｸE" pitchFamily="50" charset="-128"/>
                  <a:ea typeface="HGSｺﾞｼｯｸE" pitchFamily="50" charset="-128"/>
                </a:rPr>
                <a:t>入学式</a:t>
              </a:r>
            </a:p>
            <a:p>
              <a:pPr>
                <a:defRPr/>
              </a:pPr>
              <a:r>
                <a:rPr lang="ja-JP" altLang="en-US" sz="2000" dirty="0">
                  <a:solidFill>
                    <a:srgbClr val="FF0000"/>
                  </a:solidFill>
                  <a:latin typeface="HGSｺﾞｼｯｸE" pitchFamily="50" charset="-128"/>
                  <a:ea typeface="HGSｺﾞｼｯｸE" pitchFamily="50" charset="-128"/>
                </a:rPr>
                <a:t>履修登録</a:t>
              </a:r>
            </a:p>
          </p:txBody>
        </p:sp>
      </p:grpSp>
      <p:grpSp>
        <p:nvGrpSpPr>
          <p:cNvPr id="73" name="グループ化 88"/>
          <p:cNvGrpSpPr>
            <a:grpSpLocks/>
          </p:cNvGrpSpPr>
          <p:nvPr/>
        </p:nvGrpSpPr>
        <p:grpSpPr bwMode="auto">
          <a:xfrm>
            <a:off x="6410831" y="3804446"/>
            <a:ext cx="1355725" cy="776287"/>
            <a:chOff x="5329863" y="3972451"/>
            <a:chExt cx="1356360" cy="777240"/>
          </a:xfrm>
        </p:grpSpPr>
        <p:sp>
          <p:nvSpPr>
            <p:cNvPr id="74" name="円形吹き出し 46"/>
            <p:cNvSpPr>
              <a:spLocks noChangeArrowheads="1"/>
            </p:cNvSpPr>
            <p:nvPr/>
          </p:nvSpPr>
          <p:spPr bwMode="auto">
            <a:xfrm>
              <a:off x="5329863" y="3972451"/>
              <a:ext cx="1356360" cy="777240"/>
            </a:xfrm>
            <a:prstGeom prst="wedgeEllipseCallout">
              <a:avLst>
                <a:gd name="adj1" fmla="val -20833"/>
                <a:gd name="adj2" fmla="val 62500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5" name="Text Box 57"/>
            <p:cNvSpPr txBox="1">
              <a:spLocks noChangeArrowheads="1"/>
            </p:cNvSpPr>
            <p:nvPr/>
          </p:nvSpPr>
          <p:spPr bwMode="auto">
            <a:xfrm>
              <a:off x="5381976" y="4025853"/>
              <a:ext cx="1211155" cy="647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ja-JP" altLang="en-US" sz="2000" dirty="0">
                  <a:latin typeface="HGSｺﾞｼｯｸE" pitchFamily="50" charset="-128"/>
                  <a:ea typeface="HGSｺﾞｼｯｸE" pitchFamily="50" charset="-128"/>
                </a:rPr>
                <a:t>卒研着手</a:t>
              </a:r>
              <a:endParaRPr lang="en-US" altLang="ja-JP" sz="2000" dirty="0">
                <a:latin typeface="HGSｺﾞｼｯｸE" pitchFamily="50" charset="-128"/>
                <a:ea typeface="HGSｺﾞｼｯｸE" pitchFamily="50" charset="-128"/>
              </a:endParaRPr>
            </a:p>
            <a:p>
              <a:pPr algn="ctr"/>
              <a:r>
                <a:rPr lang="en-US" altLang="ja-JP" sz="1600" dirty="0">
                  <a:latin typeface="HGSｺﾞｼｯｸE" pitchFamily="50" charset="-128"/>
                  <a:ea typeface="HGSｺﾞｼｯｸE" pitchFamily="50" charset="-128"/>
                </a:rPr>
                <a:t>(110</a:t>
              </a:r>
              <a:r>
                <a:rPr lang="ja-JP" altLang="en-US" sz="1600" dirty="0">
                  <a:latin typeface="HGSｺﾞｼｯｸE" pitchFamily="50" charset="-128"/>
                  <a:ea typeface="HGSｺﾞｼｯｸE" pitchFamily="50" charset="-128"/>
                </a:rPr>
                <a:t>単位</a:t>
              </a:r>
              <a:r>
                <a:rPr lang="en-US" altLang="ja-JP" sz="1600" dirty="0">
                  <a:latin typeface="HGSｺﾞｼｯｸE" pitchFamily="50" charset="-128"/>
                  <a:ea typeface="HGSｺﾞｼｯｸE" pitchFamily="50" charset="-128"/>
                </a:rPr>
                <a:t>)</a:t>
              </a:r>
              <a:endParaRPr lang="ja-JP" altLang="en-US" sz="1600" dirty="0">
                <a:latin typeface="HGSｺﾞｼｯｸE" pitchFamily="50" charset="-128"/>
                <a:ea typeface="HGSｺﾞｼｯｸE" pitchFamily="50" charset="-128"/>
              </a:endParaRPr>
            </a:p>
          </p:txBody>
        </p:sp>
      </p:grpSp>
      <p:grpSp>
        <p:nvGrpSpPr>
          <p:cNvPr id="76" name="グループ化 87"/>
          <p:cNvGrpSpPr>
            <a:grpSpLocks/>
          </p:cNvGrpSpPr>
          <p:nvPr/>
        </p:nvGrpSpPr>
        <p:grpSpPr bwMode="auto">
          <a:xfrm>
            <a:off x="4826205" y="4297363"/>
            <a:ext cx="3187059" cy="2392362"/>
            <a:chOff x="3746239" y="4465320"/>
            <a:chExt cx="3185679" cy="2392680"/>
          </a:xfrm>
        </p:grpSpPr>
        <p:grpSp>
          <p:nvGrpSpPr>
            <p:cNvPr id="77" name="グループ化 86"/>
            <p:cNvGrpSpPr>
              <a:grpSpLocks/>
            </p:cNvGrpSpPr>
            <p:nvPr/>
          </p:nvGrpSpPr>
          <p:grpSpPr bwMode="auto">
            <a:xfrm>
              <a:off x="3746239" y="4465320"/>
              <a:ext cx="1481081" cy="2392680"/>
              <a:chOff x="3746239" y="4465320"/>
              <a:chExt cx="1481081" cy="2392680"/>
            </a:xfrm>
          </p:grpSpPr>
          <p:grpSp>
            <p:nvGrpSpPr>
              <p:cNvPr id="79" name="グループ化 85"/>
              <p:cNvGrpSpPr>
                <a:grpSpLocks/>
              </p:cNvGrpSpPr>
              <p:nvPr/>
            </p:nvGrpSpPr>
            <p:grpSpPr bwMode="auto">
              <a:xfrm>
                <a:off x="3870960" y="4465320"/>
                <a:ext cx="1356360" cy="777240"/>
                <a:chOff x="3870960" y="4465320"/>
                <a:chExt cx="1356360" cy="777240"/>
              </a:xfrm>
            </p:grpSpPr>
            <p:sp>
              <p:nvSpPr>
                <p:cNvPr id="83" name="円形吹き出し 45"/>
                <p:cNvSpPr>
                  <a:spLocks noChangeArrowheads="1"/>
                </p:cNvSpPr>
                <p:nvPr/>
              </p:nvSpPr>
              <p:spPr bwMode="auto">
                <a:xfrm>
                  <a:off x="3870960" y="4465320"/>
                  <a:ext cx="1356360" cy="777240"/>
                </a:xfrm>
                <a:prstGeom prst="wedgeEllipseCallout">
                  <a:avLst>
                    <a:gd name="adj1" fmla="val -20833"/>
                    <a:gd name="adj2" fmla="val 625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84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3994539" y="4526458"/>
                  <a:ext cx="1094697" cy="6464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ja-JP" sz="2000" dirty="0">
                      <a:latin typeface="HGSｺﾞｼｯｸE" pitchFamily="50" charset="-128"/>
                      <a:ea typeface="HGSｺﾞｼｯｸE" pitchFamily="50" charset="-128"/>
                    </a:rPr>
                    <a:t>3</a:t>
                  </a:r>
                  <a:r>
                    <a:rPr lang="ja-JP" altLang="en-US" sz="2000" dirty="0">
                      <a:latin typeface="HGSｺﾞｼｯｸE" pitchFamily="50" charset="-128"/>
                      <a:ea typeface="HGSｺﾞｼｯｸE" pitchFamily="50" charset="-128"/>
                    </a:rPr>
                    <a:t>年進級</a:t>
                  </a:r>
                  <a:endParaRPr lang="en-US" altLang="ja-JP" sz="2000" dirty="0">
                    <a:latin typeface="HGSｺﾞｼｯｸE" pitchFamily="50" charset="-128"/>
                    <a:ea typeface="HGSｺﾞｼｯｸE" pitchFamily="50" charset="-128"/>
                  </a:endParaRPr>
                </a:p>
                <a:p>
                  <a:pPr algn="ctr"/>
                  <a:r>
                    <a:rPr lang="en-US" altLang="ja-JP" sz="1600" dirty="0">
                      <a:latin typeface="HGSｺﾞｼｯｸE" pitchFamily="50" charset="-128"/>
                      <a:ea typeface="HGSｺﾞｼｯｸE" pitchFamily="50" charset="-128"/>
                    </a:rPr>
                    <a:t>(66</a:t>
                  </a:r>
                  <a:r>
                    <a:rPr lang="ja-JP" altLang="en-US" sz="1600" dirty="0">
                      <a:latin typeface="HGSｺﾞｼｯｸE" pitchFamily="50" charset="-128"/>
                      <a:ea typeface="HGSｺﾞｼｯｸE" pitchFamily="50" charset="-128"/>
                    </a:rPr>
                    <a:t>単位</a:t>
                  </a:r>
                  <a:r>
                    <a:rPr lang="en-US" altLang="ja-JP" sz="1600" dirty="0">
                      <a:latin typeface="HGSｺﾞｼｯｸE" pitchFamily="50" charset="-128"/>
                      <a:ea typeface="HGSｺﾞｼｯｸE" pitchFamily="50" charset="-128"/>
                    </a:rPr>
                    <a:t>)</a:t>
                  </a:r>
                  <a:endParaRPr lang="ja-JP" altLang="en-US" sz="1600" dirty="0">
                    <a:latin typeface="HGSｺﾞｼｯｸE" pitchFamily="50" charset="-128"/>
                    <a:ea typeface="HGSｺﾞｼｯｸE" pitchFamily="50" charset="-128"/>
                  </a:endParaRPr>
                </a:p>
              </p:txBody>
            </p:sp>
          </p:grpSp>
          <p:pic>
            <p:nvPicPr>
              <p:cNvPr id="81" name="Picture 4" descr="C:\Users\kitakami\AppData\Local\Microsoft\Windows\Temporary Internet Files\Content.IE5\YKWE7BF6\MCj02859960000[1]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46239" y="5537517"/>
                <a:ext cx="1170692" cy="13204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8" name="Picture 5" descr="C:\Users\kitakami\AppData\Local\Microsoft\Windows\Temporary Internet Files\Content.IE5\LAZ2OU9I\MCPE01085_000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33758" y="5068828"/>
              <a:ext cx="998160" cy="1250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0" name="グループ化 84"/>
          <p:cNvGrpSpPr>
            <a:grpSpLocks/>
          </p:cNvGrpSpPr>
          <p:nvPr/>
        </p:nvGrpSpPr>
        <p:grpSpPr bwMode="auto">
          <a:xfrm>
            <a:off x="3910740" y="3250355"/>
            <a:ext cx="4316848" cy="459251"/>
            <a:chOff x="2830078" y="2988945"/>
            <a:chExt cx="4316848" cy="459251"/>
          </a:xfrm>
        </p:grpSpPr>
        <p:sp>
          <p:nvSpPr>
            <p:cNvPr id="91" name="Line 64"/>
            <p:cNvSpPr>
              <a:spLocks noChangeShapeType="1"/>
            </p:cNvSpPr>
            <p:nvPr/>
          </p:nvSpPr>
          <p:spPr bwMode="auto">
            <a:xfrm flipV="1">
              <a:off x="2830078" y="3436620"/>
              <a:ext cx="4316848" cy="11576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92" name="Text Box 65"/>
            <p:cNvSpPr txBox="1">
              <a:spLocks noChangeArrowheads="1"/>
            </p:cNvSpPr>
            <p:nvPr/>
          </p:nvSpPr>
          <p:spPr bwMode="auto">
            <a:xfrm>
              <a:off x="3050141" y="2988945"/>
              <a:ext cx="21192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2000" dirty="0">
                  <a:solidFill>
                    <a:srgbClr val="002060"/>
                  </a:solidFill>
                  <a:latin typeface="HGSｺﾞｼｯｸE" pitchFamily="50" charset="-128"/>
                  <a:ea typeface="HGSｺﾞｼｯｸE" pitchFamily="50" charset="-128"/>
                </a:rPr>
                <a:t>4</a:t>
              </a:r>
              <a:r>
                <a:rPr lang="ja-JP" altLang="en-US" sz="2000" dirty="0">
                  <a:solidFill>
                    <a:srgbClr val="002060"/>
                  </a:solidFill>
                  <a:latin typeface="HGSｺﾞｼｯｸE" pitchFamily="50" charset="-128"/>
                  <a:ea typeface="HGSｺﾞｼｯｸE" pitchFamily="50" charset="-128"/>
                </a:rPr>
                <a:t>学科に分かれて</a:t>
              </a:r>
            </a:p>
          </p:txBody>
        </p:sp>
      </p:grpSp>
      <p:sp>
        <p:nvSpPr>
          <p:cNvPr id="93" name="Line 66"/>
          <p:cNvSpPr>
            <a:spLocks noChangeShapeType="1"/>
          </p:cNvSpPr>
          <p:nvPr/>
        </p:nvSpPr>
        <p:spPr bwMode="auto">
          <a:xfrm flipV="1">
            <a:off x="6599849" y="2118900"/>
            <a:ext cx="1338814" cy="1474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4" name="Text Box 67"/>
          <p:cNvSpPr txBox="1">
            <a:spLocks noChangeArrowheads="1"/>
          </p:cNvSpPr>
          <p:nvPr/>
        </p:nvSpPr>
        <p:spPr bwMode="auto">
          <a:xfrm>
            <a:off x="6717076" y="1653759"/>
            <a:ext cx="12105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000" dirty="0">
                <a:solidFill>
                  <a:srgbClr val="002060"/>
                </a:solidFill>
                <a:latin typeface="HGSｺﾞｼｯｸE" pitchFamily="50" charset="-128"/>
                <a:ea typeface="HGSｺﾞｼｯｸE" pitchFamily="50" charset="-128"/>
              </a:rPr>
              <a:t>就職活動</a:t>
            </a:r>
          </a:p>
        </p:txBody>
      </p:sp>
      <p:grpSp>
        <p:nvGrpSpPr>
          <p:cNvPr id="95" name="グループ化 90"/>
          <p:cNvGrpSpPr>
            <a:grpSpLocks/>
          </p:cNvGrpSpPr>
          <p:nvPr/>
        </p:nvGrpSpPr>
        <p:grpSpPr bwMode="auto">
          <a:xfrm>
            <a:off x="7480233" y="1784923"/>
            <a:ext cx="2748356" cy="558324"/>
            <a:chOff x="6359399" y="2311083"/>
            <a:chExt cx="2749127" cy="559259"/>
          </a:xfrm>
        </p:grpSpPr>
        <p:sp>
          <p:nvSpPr>
            <p:cNvPr id="96" name="円/楕円 62"/>
            <p:cNvSpPr>
              <a:spLocks noChangeArrowheads="1"/>
            </p:cNvSpPr>
            <p:nvPr/>
          </p:nvSpPr>
          <p:spPr bwMode="auto">
            <a:xfrm>
              <a:off x="6359399" y="2748422"/>
              <a:ext cx="137160" cy="12192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00206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solidFill>
                  <a:srgbClr val="7030A0"/>
                </a:solidFill>
              </a:endParaRPr>
            </a:p>
          </p:txBody>
        </p:sp>
        <p:cxnSp>
          <p:nvCxnSpPr>
            <p:cNvPr id="97" name="カギ線コネクタ 70"/>
            <p:cNvCxnSpPr>
              <a:cxnSpLocks noChangeShapeType="1"/>
              <a:stCxn id="98" idx="1"/>
            </p:cNvCxnSpPr>
            <p:nvPr/>
          </p:nvCxnSpPr>
          <p:spPr bwMode="auto">
            <a:xfrm rot="10800000" flipV="1">
              <a:off x="6598957" y="2511473"/>
              <a:ext cx="528985" cy="289224"/>
            </a:xfrm>
            <a:prstGeom prst="bentConnector3">
              <a:avLst>
                <a:gd name="adj1" fmla="val 50000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sp>
          <p:nvSpPr>
            <p:cNvPr id="98" name="Text Box 69"/>
            <p:cNvSpPr txBox="1">
              <a:spLocks noChangeArrowheads="1"/>
            </p:cNvSpPr>
            <p:nvPr/>
          </p:nvSpPr>
          <p:spPr bwMode="auto">
            <a:xfrm>
              <a:off x="7127942" y="2311083"/>
              <a:ext cx="1980584" cy="400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ja-JP" altLang="en-US" sz="2000" dirty="0">
                  <a:solidFill>
                    <a:srgbClr val="002060"/>
                  </a:solidFill>
                  <a:latin typeface="HGSｺﾞｼｯｸE" pitchFamily="50" charset="-128"/>
                  <a:ea typeface="HGSｺﾞｼｯｸE" pitchFamily="50" charset="-128"/>
                </a:rPr>
                <a:t>大学院一般入試</a:t>
              </a:r>
            </a:p>
          </p:txBody>
        </p:sp>
      </p:grpSp>
      <p:grpSp>
        <p:nvGrpSpPr>
          <p:cNvPr id="99" name="グループ化 82"/>
          <p:cNvGrpSpPr>
            <a:grpSpLocks/>
          </p:cNvGrpSpPr>
          <p:nvPr/>
        </p:nvGrpSpPr>
        <p:grpSpPr bwMode="auto">
          <a:xfrm>
            <a:off x="2518213" y="3795932"/>
            <a:ext cx="2845523" cy="2904878"/>
            <a:chOff x="1414462" y="3954018"/>
            <a:chExt cx="2845534" cy="2903982"/>
          </a:xfrm>
        </p:grpSpPr>
        <p:grpSp>
          <p:nvGrpSpPr>
            <p:cNvPr id="100" name="グループ化 81"/>
            <p:cNvGrpSpPr>
              <a:grpSpLocks/>
            </p:cNvGrpSpPr>
            <p:nvPr/>
          </p:nvGrpSpPr>
          <p:grpSpPr bwMode="auto">
            <a:xfrm>
              <a:off x="1414462" y="3954018"/>
              <a:ext cx="2845534" cy="452022"/>
              <a:chOff x="1414462" y="3954018"/>
              <a:chExt cx="2845534" cy="452022"/>
            </a:xfrm>
          </p:grpSpPr>
          <p:sp>
            <p:nvSpPr>
              <p:cNvPr id="102" name="Line 61"/>
              <p:cNvSpPr>
                <a:spLocks noChangeShapeType="1"/>
              </p:cNvSpPr>
              <p:nvPr/>
            </p:nvSpPr>
            <p:spPr bwMode="auto">
              <a:xfrm>
                <a:off x="1414462" y="4403372"/>
                <a:ext cx="2845534" cy="2668"/>
              </a:xfrm>
              <a:prstGeom prst="line">
                <a:avLst/>
              </a:prstGeom>
              <a:noFill/>
              <a:ln w="28575">
                <a:solidFill>
                  <a:srgbClr val="002060"/>
                </a:solidFill>
                <a:round/>
                <a:headEnd type="arrow" w="med" len="med"/>
                <a:tailEnd type="arrow" w="med" len="med"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03" name="Text Box 62"/>
              <p:cNvSpPr txBox="1">
                <a:spLocks noChangeArrowheads="1"/>
              </p:cNvSpPr>
              <p:nvPr/>
            </p:nvSpPr>
            <p:spPr bwMode="auto">
              <a:xfrm>
                <a:off x="1713650" y="3954018"/>
                <a:ext cx="2258560" cy="399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2000" dirty="0">
                    <a:solidFill>
                      <a:srgbClr val="002060"/>
                    </a:solidFill>
                    <a:latin typeface="HGSｺﾞｼｯｸE" pitchFamily="50" charset="-128"/>
                    <a:ea typeface="HGSｺﾞｼｯｸE" pitchFamily="50" charset="-128"/>
                  </a:rPr>
                  <a:t>3</a:t>
                </a:r>
                <a:r>
                  <a:rPr lang="ja-JP" altLang="en-US" sz="2000" dirty="0">
                    <a:solidFill>
                      <a:srgbClr val="002060"/>
                    </a:solidFill>
                    <a:latin typeface="HGSｺﾞｼｯｸE" pitchFamily="50" charset="-128"/>
                    <a:ea typeface="HGSｺﾞｼｯｸE" pitchFamily="50" charset="-128"/>
                  </a:rPr>
                  <a:t>クラス，</a:t>
                </a:r>
                <a:r>
                  <a:rPr lang="en-US" altLang="ja-JP" sz="2000" dirty="0">
                    <a:solidFill>
                      <a:srgbClr val="002060"/>
                    </a:solidFill>
                    <a:latin typeface="HGSｺﾞｼｯｸE" pitchFamily="50" charset="-128"/>
                    <a:ea typeface="HGSｺﾞｼｯｸE" pitchFamily="50" charset="-128"/>
                  </a:rPr>
                  <a:t>4</a:t>
                </a:r>
                <a:r>
                  <a:rPr lang="ja-JP" altLang="en-US" sz="2000" dirty="0">
                    <a:solidFill>
                      <a:srgbClr val="002060"/>
                    </a:solidFill>
                    <a:latin typeface="HGSｺﾞｼｯｸE" pitchFamily="50" charset="-128"/>
                    <a:ea typeface="HGSｺﾞｼｯｸE" pitchFamily="50" charset="-128"/>
                  </a:rPr>
                  <a:t>クラス</a:t>
                </a:r>
              </a:p>
            </p:txBody>
          </p:sp>
        </p:grpSp>
        <p:pic>
          <p:nvPicPr>
            <p:cNvPr id="101" name="Picture 31" descr="C:\Users\kitakami\AppData\Local\Microsoft\Windows\Temporary Internet Files\Content.IE5\YKWE7BF6\MCj04163060000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65467" y="6030912"/>
              <a:ext cx="1084262" cy="827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4" name="グループ化 93"/>
          <p:cNvGrpSpPr>
            <a:grpSpLocks/>
          </p:cNvGrpSpPr>
          <p:nvPr/>
        </p:nvGrpSpPr>
        <p:grpSpPr bwMode="auto">
          <a:xfrm rot="647903">
            <a:off x="9243587" y="3305175"/>
            <a:ext cx="457200" cy="915988"/>
            <a:chOff x="7971658" y="5143512"/>
            <a:chExt cx="457994" cy="915994"/>
          </a:xfrm>
        </p:grpSpPr>
        <p:cxnSp>
          <p:nvCxnSpPr>
            <p:cNvPr id="105" name="直線コネクタ 104"/>
            <p:cNvCxnSpPr/>
            <p:nvPr/>
          </p:nvCxnSpPr>
          <p:spPr>
            <a:xfrm rot="4752097">
              <a:off x="7608612" y="5509871"/>
              <a:ext cx="906469" cy="187650"/>
            </a:xfrm>
            <a:prstGeom prst="line">
              <a:avLst/>
            </a:prstGeom>
            <a:ln w="38100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正方形/長方形 105"/>
            <p:cNvSpPr/>
            <p:nvPr/>
          </p:nvSpPr>
          <p:spPr>
            <a:xfrm>
              <a:off x="8071189" y="5143608"/>
              <a:ext cx="357807" cy="3571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07" name="円/楕円 106"/>
            <p:cNvSpPr/>
            <p:nvPr/>
          </p:nvSpPr>
          <p:spPr>
            <a:xfrm>
              <a:off x="8142750" y="5215045"/>
              <a:ext cx="214685" cy="214314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</p:grpSp>
      <p:grpSp>
        <p:nvGrpSpPr>
          <p:cNvPr id="108" name="グループ化 60"/>
          <p:cNvGrpSpPr>
            <a:grpSpLocks/>
          </p:cNvGrpSpPr>
          <p:nvPr/>
        </p:nvGrpSpPr>
        <p:grpSpPr bwMode="auto">
          <a:xfrm>
            <a:off x="6963211" y="2232062"/>
            <a:ext cx="3261451" cy="551501"/>
            <a:chOff x="6381739" y="2734622"/>
            <a:chExt cx="3261896" cy="551505"/>
          </a:xfrm>
        </p:grpSpPr>
        <p:sp>
          <p:nvSpPr>
            <p:cNvPr id="109" name="円/楕円 63"/>
            <p:cNvSpPr>
              <a:spLocks noChangeArrowheads="1"/>
            </p:cNvSpPr>
            <p:nvPr/>
          </p:nvSpPr>
          <p:spPr bwMode="auto">
            <a:xfrm>
              <a:off x="6381739" y="2734622"/>
              <a:ext cx="148589" cy="12192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00206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solidFill>
                  <a:srgbClr val="7030A0"/>
                </a:solidFill>
              </a:endParaRPr>
            </a:p>
          </p:txBody>
        </p:sp>
        <p:grpSp>
          <p:nvGrpSpPr>
            <p:cNvPr id="110" name="グループ化 83"/>
            <p:cNvGrpSpPr>
              <a:grpSpLocks/>
            </p:cNvGrpSpPr>
            <p:nvPr/>
          </p:nvGrpSpPr>
          <p:grpSpPr bwMode="auto">
            <a:xfrm>
              <a:off x="6453177" y="2857495"/>
              <a:ext cx="3190458" cy="428632"/>
              <a:chOff x="6453177" y="2857495"/>
              <a:chExt cx="3190458" cy="428632"/>
            </a:xfrm>
          </p:grpSpPr>
          <p:sp>
            <p:nvSpPr>
              <p:cNvPr id="111" name="Text Box 69"/>
              <p:cNvSpPr txBox="1">
                <a:spLocks noChangeArrowheads="1"/>
              </p:cNvSpPr>
              <p:nvPr/>
            </p:nvSpPr>
            <p:spPr bwMode="auto">
              <a:xfrm>
                <a:off x="7663336" y="2886014"/>
                <a:ext cx="1980299" cy="400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ja-JP" altLang="en-US" sz="2000" dirty="0">
                    <a:solidFill>
                      <a:srgbClr val="002060"/>
                    </a:solidFill>
                    <a:latin typeface="HGSｺﾞｼｯｸE" pitchFamily="50" charset="-128"/>
                    <a:ea typeface="HGSｺﾞｼｯｸE" pitchFamily="50" charset="-128"/>
                  </a:rPr>
                  <a:t>大学院推薦入試</a:t>
                </a:r>
              </a:p>
            </p:txBody>
          </p:sp>
          <p:cxnSp>
            <p:nvCxnSpPr>
              <p:cNvPr id="112" name="直線コネクタ 66"/>
              <p:cNvCxnSpPr>
                <a:cxnSpLocks noChangeShapeType="1"/>
              </p:cNvCxnSpPr>
              <p:nvPr/>
            </p:nvCxnSpPr>
            <p:spPr bwMode="auto">
              <a:xfrm rot="5400000">
                <a:off x="6311750" y="2998943"/>
                <a:ext cx="285753" cy="2857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  <a:headEnd type="arrow" w="med" len="med"/>
                <a:tailEnd/>
              </a:ln>
            </p:spPr>
          </p:cxnSp>
          <p:cxnSp>
            <p:nvCxnSpPr>
              <p:cNvPr id="113" name="直線コネクタ 67"/>
              <p:cNvCxnSpPr>
                <a:cxnSpLocks noChangeShapeType="1"/>
              </p:cNvCxnSpPr>
              <p:nvPr/>
            </p:nvCxnSpPr>
            <p:spPr bwMode="auto">
              <a:xfrm flipV="1">
                <a:off x="6453177" y="3142616"/>
                <a:ext cx="1299484" cy="632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</p:grpSp>
      <p:sp>
        <p:nvSpPr>
          <p:cNvPr id="114" name="円形吹き出し 113"/>
          <p:cNvSpPr/>
          <p:nvPr/>
        </p:nvSpPr>
        <p:spPr bwMode="auto">
          <a:xfrm>
            <a:off x="3571722" y="4668129"/>
            <a:ext cx="1195819" cy="751213"/>
          </a:xfrm>
          <a:prstGeom prst="wedgeEllipseCallou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115" name="Text Box 53"/>
          <p:cNvSpPr txBox="1">
            <a:spLocks noChangeArrowheads="1"/>
          </p:cNvSpPr>
          <p:nvPr/>
        </p:nvSpPr>
        <p:spPr bwMode="auto">
          <a:xfrm>
            <a:off x="3571722" y="4720087"/>
            <a:ext cx="13334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HGSｺﾞｼｯｸE" pitchFamily="50" charset="-128"/>
                <a:ea typeface="HGSｺﾞｼｯｸE" pitchFamily="50" charset="-128"/>
              </a:rPr>
              <a:t>学科配属</a:t>
            </a:r>
            <a:endParaRPr lang="en-US" altLang="ja-JP" sz="2000" dirty="0">
              <a:latin typeface="HGSｺﾞｼｯｸE" pitchFamily="50" charset="-128"/>
              <a:ea typeface="HGSｺﾞｼｯｸE" pitchFamily="50" charset="-128"/>
            </a:endParaRPr>
          </a:p>
          <a:p>
            <a:r>
              <a:rPr lang="ja-JP" altLang="en-US" sz="1600" dirty="0">
                <a:latin typeface="HGSｺﾞｼｯｸE" pitchFamily="50" charset="-128"/>
                <a:ea typeface="HGSｺﾞｼｯｸE" pitchFamily="50" charset="-128"/>
              </a:rPr>
              <a:t>（</a:t>
            </a:r>
            <a:r>
              <a:rPr lang="en-US" altLang="ja-JP" sz="1600" dirty="0">
                <a:latin typeface="HGSｺﾞｼｯｸE" pitchFamily="50" charset="-128"/>
                <a:ea typeface="HGSｺﾞｼｯｸE" pitchFamily="50" charset="-128"/>
              </a:rPr>
              <a:t>20</a:t>
            </a:r>
            <a:r>
              <a:rPr lang="ja-JP" altLang="en-US" sz="1600" dirty="0">
                <a:latin typeface="HGSｺﾞｼｯｸE" pitchFamily="50" charset="-128"/>
                <a:ea typeface="HGSｺﾞｼｯｸE" pitchFamily="50" charset="-128"/>
              </a:rPr>
              <a:t>単位）</a:t>
            </a:r>
            <a:endParaRPr lang="en-US" altLang="ja-JP" dirty="0">
              <a:latin typeface="HGSｺﾞｼｯｸE" pitchFamily="50" charset="-128"/>
              <a:ea typeface="HGSｺﾞｼｯｸE" pitchFamily="50" charset="-128"/>
            </a:endParaRPr>
          </a:p>
        </p:txBody>
      </p:sp>
      <p:grpSp>
        <p:nvGrpSpPr>
          <p:cNvPr id="85" name="グループ化 92"/>
          <p:cNvGrpSpPr>
            <a:grpSpLocks/>
          </p:cNvGrpSpPr>
          <p:nvPr/>
        </p:nvGrpSpPr>
        <p:grpSpPr bwMode="auto">
          <a:xfrm>
            <a:off x="7846588" y="3290890"/>
            <a:ext cx="1789113" cy="2255837"/>
            <a:chOff x="6766560" y="3459480"/>
            <a:chExt cx="1787843" cy="2255520"/>
          </a:xfrm>
        </p:grpSpPr>
        <p:grpSp>
          <p:nvGrpSpPr>
            <p:cNvPr id="86" name="グループ化 91"/>
            <p:cNvGrpSpPr>
              <a:grpSpLocks/>
            </p:cNvGrpSpPr>
            <p:nvPr/>
          </p:nvGrpSpPr>
          <p:grpSpPr bwMode="auto">
            <a:xfrm>
              <a:off x="6766560" y="3459480"/>
              <a:ext cx="1356360" cy="777240"/>
              <a:chOff x="6766560" y="3459480"/>
              <a:chExt cx="1356360" cy="777240"/>
            </a:xfrm>
          </p:grpSpPr>
          <p:sp>
            <p:nvSpPr>
              <p:cNvPr id="88" name="円形吹き出し 47"/>
              <p:cNvSpPr>
                <a:spLocks noChangeArrowheads="1"/>
              </p:cNvSpPr>
              <p:nvPr/>
            </p:nvSpPr>
            <p:spPr bwMode="auto">
              <a:xfrm>
                <a:off x="6766560" y="3459480"/>
                <a:ext cx="1356360" cy="777240"/>
              </a:xfrm>
              <a:prstGeom prst="wedgeEllipseCallout">
                <a:avLst>
                  <a:gd name="adj1" fmla="val -20833"/>
                  <a:gd name="adj2" fmla="val 625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89" name="Text Box 16"/>
              <p:cNvSpPr txBox="1">
                <a:spLocks noChangeArrowheads="1"/>
              </p:cNvSpPr>
              <p:nvPr/>
            </p:nvSpPr>
            <p:spPr bwMode="auto">
              <a:xfrm>
                <a:off x="6933037" y="3511547"/>
                <a:ext cx="1078376" cy="646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ja-JP" altLang="en-US" sz="2000" dirty="0">
                    <a:latin typeface="HGSｺﾞｼｯｸE" pitchFamily="50" charset="-128"/>
                    <a:ea typeface="HGSｺﾞｼｯｸE" pitchFamily="50" charset="-128"/>
                  </a:rPr>
                  <a:t>卒業</a:t>
                </a:r>
                <a:endParaRPr lang="en-US" altLang="ja-JP" sz="2000" dirty="0">
                  <a:latin typeface="HGSｺﾞｼｯｸE" pitchFamily="50" charset="-128"/>
                  <a:ea typeface="HGSｺﾞｼｯｸE" pitchFamily="50" charset="-128"/>
                </a:endParaRPr>
              </a:p>
              <a:p>
                <a:pPr algn="ctr"/>
                <a:r>
                  <a:rPr lang="en-US" altLang="ja-JP" sz="1600" dirty="0">
                    <a:latin typeface="HGSｺﾞｼｯｸE" pitchFamily="50" charset="-128"/>
                    <a:ea typeface="HGSｺﾞｼｯｸE" pitchFamily="50" charset="-128"/>
                  </a:rPr>
                  <a:t>(128</a:t>
                </a:r>
                <a:r>
                  <a:rPr lang="ja-JP" altLang="en-US" sz="1600" dirty="0">
                    <a:latin typeface="HGSｺﾞｼｯｸE" pitchFamily="50" charset="-128"/>
                    <a:ea typeface="HGSｺﾞｼｯｸE" pitchFamily="50" charset="-128"/>
                  </a:rPr>
                  <a:t>単位</a:t>
                </a:r>
                <a:r>
                  <a:rPr lang="en-US" altLang="ja-JP" sz="1600" dirty="0">
                    <a:latin typeface="HGSｺﾞｼｯｸE" pitchFamily="50" charset="-128"/>
                    <a:ea typeface="HGSｺﾞｼｯｸE" pitchFamily="50" charset="-128"/>
                  </a:rPr>
                  <a:t>)</a:t>
                </a:r>
                <a:endParaRPr lang="ja-JP" altLang="en-US" sz="1600" dirty="0">
                  <a:latin typeface="HGSｺﾞｼｯｸE" pitchFamily="50" charset="-128"/>
                  <a:ea typeface="HGSｺﾞｼｯｸE" pitchFamily="50" charset="-128"/>
                </a:endParaRPr>
              </a:p>
            </p:txBody>
          </p:sp>
        </p:grpSp>
        <p:pic>
          <p:nvPicPr>
            <p:cNvPr id="87" name="Picture 7" descr="C:\Users\kitakami\AppData\Local\Microsoft\Windows\Temporary Internet Files\Content.IE5\2GG65ANN\MCj03985870000[1]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281888" y="4709159"/>
              <a:ext cx="1272515" cy="1005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4" name="グループ化 84">
            <a:extLst>
              <a:ext uri="{FF2B5EF4-FFF2-40B4-BE49-F238E27FC236}">
                <a16:creationId xmlns:a16="http://schemas.microsoft.com/office/drawing/2014/main" id="{B75307C3-EA15-4EB5-890E-8701BFDF8294}"/>
              </a:ext>
            </a:extLst>
          </p:cNvPr>
          <p:cNvGrpSpPr>
            <a:grpSpLocks/>
          </p:cNvGrpSpPr>
          <p:nvPr/>
        </p:nvGrpSpPr>
        <p:grpSpPr bwMode="auto">
          <a:xfrm>
            <a:off x="6095999" y="2730265"/>
            <a:ext cx="2157615" cy="424277"/>
            <a:chOff x="4989310" y="3018129"/>
            <a:chExt cx="2157615" cy="424277"/>
          </a:xfrm>
        </p:grpSpPr>
        <p:sp>
          <p:nvSpPr>
            <p:cNvPr id="65" name="Line 64">
              <a:extLst>
                <a:ext uri="{FF2B5EF4-FFF2-40B4-BE49-F238E27FC236}">
                  <a16:creationId xmlns:a16="http://schemas.microsoft.com/office/drawing/2014/main" id="{94AB2E0E-1324-46DA-B913-07FD21A4A8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89310" y="3436620"/>
              <a:ext cx="2157615" cy="5786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7" name="Text Box 65">
              <a:extLst>
                <a:ext uri="{FF2B5EF4-FFF2-40B4-BE49-F238E27FC236}">
                  <a16:creationId xmlns:a16="http://schemas.microsoft.com/office/drawing/2014/main" id="{D34BC782-D0A5-40FA-AE15-84B5BEF8BB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3649" y="3018129"/>
              <a:ext cx="198002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ja-JP" altLang="en-US" sz="2000" dirty="0">
                  <a:solidFill>
                    <a:srgbClr val="002060"/>
                  </a:solidFill>
                  <a:latin typeface="HGSｺﾞｼｯｸE" pitchFamily="50" charset="-128"/>
                  <a:ea typeface="HGSｺﾞｼｯｸE" pitchFamily="50" charset="-128"/>
                </a:rPr>
                <a:t>講座に分かれて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0483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進級・卒業要件の確認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9545" y="1192847"/>
            <a:ext cx="11481622" cy="5493026"/>
          </a:xfrm>
        </p:spPr>
        <p:txBody>
          <a:bodyPr>
            <a:normAutofit fontScale="85000" lnSpcReduction="20000"/>
          </a:bodyPr>
          <a:lstStyle/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２年次進級要件（１年 → ２年）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単位数：</a:t>
            </a:r>
            <a:r>
              <a:rPr lang="en-US" altLang="ja-JP" b="1" dirty="0">
                <a:solidFill>
                  <a:srgbClr val="0000CC"/>
                </a:solidFill>
              </a:rPr>
              <a:t> 20</a:t>
            </a:r>
            <a:r>
              <a:rPr lang="ja-JP" altLang="en-US" b="1" dirty="0">
                <a:solidFill>
                  <a:srgbClr val="0000CC"/>
                </a:solidFill>
              </a:rPr>
              <a:t>単位</a:t>
            </a:r>
            <a:r>
              <a:rPr lang="ja-JP" altLang="en-US" dirty="0"/>
              <a:t>以上（</a:t>
            </a:r>
            <a:r>
              <a:rPr lang="en-US" altLang="ja-JP" u="sng" dirty="0"/>
              <a:t>40</a:t>
            </a:r>
            <a:r>
              <a:rPr lang="ja-JP" altLang="en-US" u="sng" dirty="0"/>
              <a:t>単位</a:t>
            </a:r>
            <a:r>
              <a:rPr lang="ja-JP" altLang="en-US" dirty="0"/>
              <a:t>が目安）</a:t>
            </a:r>
            <a:endParaRPr lang="en-US" altLang="ja-JP" dirty="0"/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３年次進級要件（２年 → ３年）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単位数：</a:t>
            </a:r>
            <a:r>
              <a:rPr lang="en-US" altLang="ja-JP" b="1" dirty="0">
                <a:solidFill>
                  <a:srgbClr val="0000CC"/>
                </a:solidFill>
              </a:rPr>
              <a:t>66</a:t>
            </a:r>
            <a:r>
              <a:rPr lang="ja-JP" altLang="en-US" b="1" dirty="0">
                <a:solidFill>
                  <a:srgbClr val="0000CC"/>
                </a:solidFill>
              </a:rPr>
              <a:t>単位</a:t>
            </a:r>
            <a:r>
              <a:rPr lang="ja-JP" altLang="en-US" dirty="0"/>
              <a:t>以上（</a:t>
            </a:r>
            <a:r>
              <a:rPr lang="en-US" altLang="ja-JP" u="sng" dirty="0"/>
              <a:t>80</a:t>
            </a:r>
            <a:r>
              <a:rPr lang="ja-JP" altLang="en-US" u="sng" dirty="0"/>
              <a:t>単位</a:t>
            </a:r>
            <a:r>
              <a:rPr lang="ja-JP" altLang="en-US" dirty="0"/>
              <a:t>が目安）</a:t>
            </a:r>
            <a:endParaRPr lang="en-US" altLang="ja-JP" dirty="0"/>
          </a:p>
          <a:p>
            <a:pPr marL="738696" lvl="1" indent="-446088">
              <a:spcAft>
                <a:spcPts val="1800"/>
              </a:spcAft>
              <a:buFont typeface="Wingdings" panose="05000000000000000000" pitchFamily="2" charset="2"/>
              <a:buChar char="l"/>
            </a:pPr>
            <a:r>
              <a:rPr lang="ja-JP" altLang="en-US" dirty="0"/>
              <a:t>情報科学基礎実験、プログラミング</a:t>
            </a:r>
            <a:r>
              <a:rPr lang="en-US" altLang="ja-JP" dirty="0"/>
              <a:t>Ⅰ</a:t>
            </a:r>
            <a:r>
              <a:rPr lang="ja-JP" altLang="en-US" dirty="0"/>
              <a:t>・</a:t>
            </a:r>
            <a:r>
              <a:rPr lang="en-US" altLang="ja-JP" dirty="0"/>
              <a:t>Ⅱ</a:t>
            </a:r>
            <a:r>
              <a:rPr lang="ja-JP" altLang="en-US" dirty="0"/>
              <a:t>演習、</a:t>
            </a:r>
            <a:br>
              <a:rPr lang="en-US" altLang="ja-JP" dirty="0"/>
            </a:br>
            <a:r>
              <a:rPr lang="en-US" altLang="ja-JP" b="1" dirty="0">
                <a:solidFill>
                  <a:srgbClr val="0000CC"/>
                </a:solidFill>
              </a:rPr>
              <a:t>e</a:t>
            </a:r>
            <a:r>
              <a:rPr lang="ja-JP" altLang="en-US" b="1" dirty="0">
                <a:solidFill>
                  <a:srgbClr val="0000CC"/>
                </a:solidFill>
              </a:rPr>
              <a:t>ラーニング英語</a:t>
            </a:r>
            <a:r>
              <a:rPr lang="en-US" altLang="ja-JP" b="1" dirty="0">
                <a:solidFill>
                  <a:srgbClr val="0000CC"/>
                </a:solidFill>
              </a:rPr>
              <a:t>Ⅰ</a:t>
            </a:r>
            <a:r>
              <a:rPr lang="ja-JP" altLang="en-US" b="1" dirty="0">
                <a:solidFill>
                  <a:srgbClr val="0000CC"/>
                </a:solidFill>
              </a:rPr>
              <a:t>・</a:t>
            </a:r>
            <a:r>
              <a:rPr lang="en-US" altLang="ja-JP" b="1" dirty="0">
                <a:solidFill>
                  <a:srgbClr val="0000CC"/>
                </a:solidFill>
              </a:rPr>
              <a:t>Ⅱ</a:t>
            </a:r>
            <a:r>
              <a:rPr lang="ja-JP" altLang="en-US" b="1" dirty="0">
                <a:solidFill>
                  <a:srgbClr val="0000CC"/>
                </a:solidFill>
              </a:rPr>
              <a:t>（</a:t>
            </a:r>
            <a:r>
              <a:rPr lang="en-US" altLang="ja-JP" b="1" dirty="0">
                <a:solidFill>
                  <a:srgbClr val="0000CC"/>
                </a:solidFill>
              </a:rPr>
              <a:t>TOEIC 250</a:t>
            </a:r>
            <a:r>
              <a:rPr lang="ja-JP" altLang="en-US" b="1" dirty="0">
                <a:solidFill>
                  <a:srgbClr val="0000CC"/>
                </a:solidFill>
              </a:rPr>
              <a:t>点以上）</a:t>
            </a:r>
            <a:r>
              <a:rPr lang="ja-JP" altLang="en-US" dirty="0"/>
              <a:t>の単位修得</a:t>
            </a:r>
            <a:endParaRPr lang="en-US" altLang="ja-JP" dirty="0"/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４年次進級要件（３年 → ４年）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単位数：</a:t>
            </a:r>
            <a:r>
              <a:rPr lang="en-US" altLang="ja-JP" b="1" dirty="0">
                <a:solidFill>
                  <a:srgbClr val="0000CC"/>
                </a:solidFill>
              </a:rPr>
              <a:t>110</a:t>
            </a:r>
            <a:r>
              <a:rPr lang="ja-JP" altLang="en-US" b="1" dirty="0">
                <a:solidFill>
                  <a:srgbClr val="0000CC"/>
                </a:solidFill>
              </a:rPr>
              <a:t>単位</a:t>
            </a:r>
            <a:r>
              <a:rPr lang="ja-JP" altLang="en-US" dirty="0"/>
              <a:t>以上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すべての必修の実験・演習科目および</a:t>
            </a:r>
            <a:br>
              <a:rPr lang="en-US" altLang="ja-JP" dirty="0"/>
            </a:br>
            <a:r>
              <a:rPr lang="en-US" altLang="ja-JP" b="1" dirty="0">
                <a:solidFill>
                  <a:srgbClr val="0000CC"/>
                </a:solidFill>
              </a:rPr>
              <a:t>e</a:t>
            </a:r>
            <a:r>
              <a:rPr lang="ja-JP" altLang="en-US" b="1" dirty="0">
                <a:solidFill>
                  <a:srgbClr val="0000CC"/>
                </a:solidFill>
              </a:rPr>
              <a:t>ラーニング英語</a:t>
            </a:r>
            <a:r>
              <a:rPr lang="en-US" altLang="ja-JP" b="1" dirty="0">
                <a:solidFill>
                  <a:srgbClr val="0000CC"/>
                </a:solidFill>
              </a:rPr>
              <a:t>Ⅲ</a:t>
            </a:r>
            <a:r>
              <a:rPr lang="ja-JP" altLang="en-US" b="1" dirty="0">
                <a:solidFill>
                  <a:srgbClr val="0000CC"/>
                </a:solidFill>
              </a:rPr>
              <a:t>・</a:t>
            </a:r>
            <a:r>
              <a:rPr lang="en-US" altLang="ja-JP" b="1" dirty="0">
                <a:solidFill>
                  <a:srgbClr val="0000CC"/>
                </a:solidFill>
              </a:rPr>
              <a:t>Ⅳ</a:t>
            </a:r>
            <a:r>
              <a:rPr lang="ja-JP" altLang="en-US" b="1" dirty="0">
                <a:solidFill>
                  <a:srgbClr val="0000CC"/>
                </a:solidFill>
              </a:rPr>
              <a:t>（</a:t>
            </a:r>
            <a:r>
              <a:rPr lang="en-US" altLang="ja-JP" b="1" dirty="0">
                <a:solidFill>
                  <a:srgbClr val="0000CC"/>
                </a:solidFill>
              </a:rPr>
              <a:t>TOEIC 350</a:t>
            </a:r>
            <a:r>
              <a:rPr lang="ja-JP" altLang="en-US" b="1" dirty="0">
                <a:solidFill>
                  <a:srgbClr val="0000CC"/>
                </a:solidFill>
              </a:rPr>
              <a:t>点以上）</a:t>
            </a:r>
            <a:br>
              <a:rPr lang="en-US" altLang="ja-JP" b="1" dirty="0">
                <a:solidFill>
                  <a:srgbClr val="0000CC"/>
                </a:solidFill>
              </a:rPr>
            </a:br>
            <a:r>
              <a:rPr lang="ja-JP" altLang="en-US" dirty="0"/>
              <a:t>の単位修得</a:t>
            </a:r>
            <a:endParaRPr lang="en-US" altLang="ja-JP" b="1" dirty="0">
              <a:solidFill>
                <a:srgbClr val="0000CC"/>
              </a:solidFill>
            </a:endParaRPr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卒業要件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単位数：</a:t>
            </a:r>
            <a:r>
              <a:rPr lang="en-US" altLang="ja-JP" b="1" dirty="0">
                <a:solidFill>
                  <a:srgbClr val="0000CC"/>
                </a:solidFill>
              </a:rPr>
              <a:t>128</a:t>
            </a:r>
            <a:r>
              <a:rPr lang="ja-JP" altLang="en-US" b="1" dirty="0">
                <a:solidFill>
                  <a:srgbClr val="0000CC"/>
                </a:solidFill>
              </a:rPr>
              <a:t>単位</a:t>
            </a:r>
            <a:r>
              <a:rPr lang="ja-JP" altLang="en-US" dirty="0"/>
              <a:t>（全学共通系＋外国語系：</a:t>
            </a:r>
            <a:r>
              <a:rPr lang="en-US" altLang="ja-JP" dirty="0"/>
              <a:t>33</a:t>
            </a:r>
            <a:r>
              <a:rPr lang="ja-JP" altLang="en-US" dirty="0"/>
              <a:t>単位、専門教育：</a:t>
            </a:r>
            <a:r>
              <a:rPr lang="en-US" altLang="ja-JP" dirty="0"/>
              <a:t>95</a:t>
            </a:r>
            <a:r>
              <a:rPr lang="ja-JP" altLang="en-US" dirty="0"/>
              <a:t>単位）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すべての必修科目の単位修得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卒業論文の執筆、卒業研究の発表</a:t>
            </a:r>
            <a:endParaRPr lang="en-US" altLang="ja-JP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3308525" y="2467711"/>
            <a:ext cx="4644690" cy="1588678"/>
            <a:chOff x="3532841" y="1929825"/>
            <a:chExt cx="4644690" cy="1588678"/>
          </a:xfrm>
        </p:grpSpPr>
        <p:sp>
          <p:nvSpPr>
            <p:cNvPr id="4" name="左カーブ矢印 3"/>
            <p:cNvSpPr/>
            <p:nvPr/>
          </p:nvSpPr>
          <p:spPr>
            <a:xfrm rot="21051029">
              <a:off x="3532841" y="1929825"/>
              <a:ext cx="375556" cy="1588678"/>
            </a:xfrm>
            <a:prstGeom prst="curvedLeft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3912158" y="2682482"/>
              <a:ext cx="42653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0000CC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44</a:t>
              </a:r>
              <a:r>
                <a:rPr kumimoji="1" lang="ja-JP" altLang="en-US" sz="2000" b="1" dirty="0">
                  <a:solidFill>
                    <a:srgbClr val="0000CC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単位</a:t>
              </a:r>
              <a:r>
                <a:rPr kumimoji="1" lang="ja-JP" altLang="en-US" sz="2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が必要（上限：</a:t>
              </a:r>
              <a:r>
                <a:rPr kumimoji="1" lang="en-US" altLang="ja-JP" sz="2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48</a:t>
              </a:r>
              <a:r>
                <a:rPr kumimoji="1" lang="ja-JP" altLang="en-US" sz="2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単位</a:t>
              </a:r>
              <a:r>
                <a:rPr kumimoji="1" lang="en-US" altLang="ja-JP" sz="2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/</a:t>
              </a:r>
              <a:r>
                <a:rPr kumimoji="1" lang="ja-JP" altLang="en-US" sz="2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年）</a:t>
              </a:r>
            </a:p>
          </p:txBody>
        </p:sp>
      </p:grpSp>
      <p:pic>
        <p:nvPicPr>
          <p:cNvPr id="1026" name="Picture 2" descr="https://2.bp.blogspot.com/-Y_kdsXvhgzs/WEEgP0W5eMI/AAAAAAABAJ0/I1pCRRVI97QIdUFihiiv0LFNflCvqRTDwCLcB/s800/rikujou_hurdle_man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353" y="513865"/>
            <a:ext cx="2295085" cy="246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1.bp.blogspot.com/-bpzSwiGU61E/WEEgP890hBI/AAAAAAABAJw/wBi9uOYH9XgKeSKfAN8QA8RnUwPEM1kAgCLcB/s800/rikujou_hurdle_woman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02" y="2530519"/>
            <a:ext cx="2295085" cy="246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角丸四角形吹き出し 8"/>
          <p:cNvSpPr/>
          <p:nvPr/>
        </p:nvSpPr>
        <p:spPr>
          <a:xfrm>
            <a:off x="3872866" y="4976945"/>
            <a:ext cx="5195829" cy="533737"/>
          </a:xfrm>
          <a:prstGeom prst="wedgeRoundRectCallout">
            <a:avLst>
              <a:gd name="adj1" fmla="val -40548"/>
              <a:gd name="adj2" fmla="val -82788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>
                <a:solidFill>
                  <a:schemeClr val="tx1"/>
                </a:solidFill>
              </a:rPr>
              <a:t>TOEIC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は大学院入試や就職でも重要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EE096CD-039F-49FC-701C-10C7233BA16C}"/>
              </a:ext>
            </a:extLst>
          </p:cNvPr>
          <p:cNvGrpSpPr/>
          <p:nvPr/>
        </p:nvGrpSpPr>
        <p:grpSpPr>
          <a:xfrm>
            <a:off x="5760232" y="1627353"/>
            <a:ext cx="3080718" cy="984760"/>
            <a:chOff x="3532841" y="2399283"/>
            <a:chExt cx="3080718" cy="984760"/>
          </a:xfrm>
        </p:grpSpPr>
        <p:sp>
          <p:nvSpPr>
            <p:cNvPr id="8" name="左カーブ矢印 3">
              <a:extLst>
                <a:ext uri="{FF2B5EF4-FFF2-40B4-BE49-F238E27FC236}">
                  <a16:creationId xmlns:a16="http://schemas.microsoft.com/office/drawing/2014/main" id="{94B10AAD-EDF9-0B80-A241-1DBD7901C57A}"/>
                </a:ext>
              </a:extLst>
            </p:cNvPr>
            <p:cNvSpPr/>
            <p:nvPr/>
          </p:nvSpPr>
          <p:spPr>
            <a:xfrm>
              <a:off x="3532841" y="2399283"/>
              <a:ext cx="375556" cy="984760"/>
            </a:xfrm>
            <a:prstGeom prst="curvedLeftArrow">
              <a:avLst>
                <a:gd name="adj1" fmla="val 25000"/>
                <a:gd name="adj2" fmla="val 50000"/>
                <a:gd name="adj3" fmla="val 25000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D1EDE27-EE9E-92D3-6CB1-07F376DD326B}"/>
                </a:ext>
              </a:extLst>
            </p:cNvPr>
            <p:cNvSpPr txBox="1"/>
            <p:nvPr/>
          </p:nvSpPr>
          <p:spPr>
            <a:xfrm>
              <a:off x="3944432" y="2542634"/>
              <a:ext cx="26691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0000CC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46</a:t>
              </a:r>
              <a:r>
                <a:rPr kumimoji="1" lang="ja-JP" altLang="en-US" sz="2000" b="1" dirty="0">
                  <a:solidFill>
                    <a:srgbClr val="0000CC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単位</a:t>
              </a:r>
              <a:r>
                <a:rPr kumimoji="1" lang="ja-JP" altLang="en-US" sz="2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が必要</a:t>
              </a:r>
              <a:endParaRPr kumimoji="1"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  <a:p>
              <a:r>
                <a:rPr kumimoji="1" lang="ja-JP" altLang="en-US" sz="2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（上限：</a:t>
              </a:r>
              <a:r>
                <a:rPr kumimoji="1" lang="en-US" altLang="ja-JP" sz="2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48</a:t>
              </a:r>
              <a:r>
                <a:rPr kumimoji="1" lang="ja-JP" altLang="en-US" sz="2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単位</a:t>
              </a:r>
              <a:r>
                <a:rPr kumimoji="1" lang="en-US" altLang="ja-JP" sz="2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/</a:t>
              </a:r>
              <a:r>
                <a:rPr kumimoji="1" lang="ja-JP" altLang="en-US" sz="20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年）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621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角丸四角形 11"/>
          <p:cNvSpPr/>
          <p:nvPr/>
        </p:nvSpPr>
        <p:spPr>
          <a:xfrm>
            <a:off x="849085" y="4825093"/>
            <a:ext cx="10499272" cy="145324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成績と</a:t>
            </a:r>
            <a:r>
              <a:rPr lang="en-US" altLang="ja-JP" dirty="0"/>
              <a:t>GPA</a:t>
            </a:r>
            <a:r>
              <a:rPr lang="ja-JP" altLang="en-US" dirty="0"/>
              <a:t>（</a:t>
            </a:r>
            <a:r>
              <a:rPr lang="en-US" altLang="ja-JP" dirty="0"/>
              <a:t>Grade Point Average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/>
        </p:nvGraphicFramePr>
        <p:xfrm>
          <a:off x="2798931" y="1764693"/>
          <a:ext cx="6594138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906">
                  <a:extLst>
                    <a:ext uri="{9D8B030D-6E8A-4147-A177-3AD203B41FA5}">
                      <a16:colId xmlns:a16="http://schemas.microsoft.com/office/drawing/2014/main" val="127689186"/>
                    </a:ext>
                  </a:extLst>
                </a:gridCol>
                <a:gridCol w="2033905">
                  <a:extLst>
                    <a:ext uri="{9D8B030D-6E8A-4147-A177-3AD203B41FA5}">
                      <a16:colId xmlns:a16="http://schemas.microsoft.com/office/drawing/2014/main" val="862690627"/>
                    </a:ext>
                  </a:extLst>
                </a:gridCol>
                <a:gridCol w="2177859">
                  <a:extLst>
                    <a:ext uri="{9D8B030D-6E8A-4147-A177-3AD203B41FA5}">
                      <a16:colId xmlns:a16="http://schemas.microsoft.com/office/drawing/2014/main" val="1461137674"/>
                    </a:ext>
                  </a:extLst>
                </a:gridCol>
                <a:gridCol w="1200468">
                  <a:extLst>
                    <a:ext uri="{9D8B030D-6E8A-4147-A177-3AD203B41FA5}">
                      <a16:colId xmlns:a16="http://schemas.microsoft.com/office/drawing/2014/main" val="2739176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評価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評点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Grade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Point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合否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5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90 – 100 </a:t>
                      </a:r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合格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85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80 – 89 </a:t>
                      </a:r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74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良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70 – 79 </a:t>
                      </a:r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19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可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60 – 69 </a:t>
                      </a:r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70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不可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59 </a:t>
                      </a:r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点以下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不合格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289057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4162094" y="1241473"/>
            <a:ext cx="386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成績評価（５段階）</a:t>
            </a:r>
          </a:p>
        </p:txBody>
      </p:sp>
      <p:grpSp>
        <p:nvGrpSpPr>
          <p:cNvPr id="11" name="グループ化 10"/>
          <p:cNvGrpSpPr/>
          <p:nvPr/>
        </p:nvGrpSpPr>
        <p:grpSpPr>
          <a:xfrm>
            <a:off x="930728" y="4993969"/>
            <a:ext cx="10189031" cy="1122346"/>
            <a:chOff x="1469568" y="5100105"/>
            <a:chExt cx="10189031" cy="112234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469568" y="5361715"/>
              <a:ext cx="13716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GPA =</a:t>
              </a:r>
              <a:endPara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2798931" y="5100105"/>
              <a:ext cx="88596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(</a:t>
              </a:r>
              <a:r>
                <a:rPr kumimoji="1" lang="ja-JP" altLang="en-US" sz="28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成績評価を受けた科目の</a:t>
              </a:r>
              <a:r>
                <a:rPr kumimoji="1" lang="en-US" altLang="ja-JP" sz="2800" b="1" dirty="0">
                  <a:solidFill>
                    <a:srgbClr val="0000CC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GP×</a:t>
              </a:r>
              <a:r>
                <a:rPr kumimoji="1" lang="ja-JP" altLang="en-US" sz="28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当該科目の</a:t>
              </a:r>
              <a:r>
                <a:rPr kumimoji="1" lang="ja-JP" altLang="en-US" sz="2800" b="1" dirty="0">
                  <a:solidFill>
                    <a:srgbClr val="0000CC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単位数</a:t>
              </a:r>
              <a:r>
                <a:rPr kumimoji="1" lang="en-US" altLang="ja-JP" sz="28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)</a:t>
              </a:r>
              <a:r>
                <a:rPr kumimoji="1" lang="ja-JP" altLang="en-US" sz="28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 の合計</a:t>
              </a: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4215493" y="5699231"/>
              <a:ext cx="58973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8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成績評価を受けた科目の</a:t>
              </a:r>
              <a:r>
                <a:rPr kumimoji="1" lang="ja-JP" altLang="en-US" sz="2800" b="1" dirty="0">
                  <a:solidFill>
                    <a:srgbClr val="0000CC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単位数</a:t>
              </a:r>
              <a:r>
                <a:rPr kumimoji="1" lang="ja-JP" altLang="en-US" sz="2800" dirty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の合計</a:t>
              </a:r>
            </a:p>
          </p:txBody>
        </p:sp>
        <p:cxnSp>
          <p:nvCxnSpPr>
            <p:cNvPr id="9" name="直線コネクタ 8"/>
            <p:cNvCxnSpPr/>
            <p:nvPr/>
          </p:nvCxnSpPr>
          <p:spPr>
            <a:xfrm flipH="1">
              <a:off x="2798931" y="5666575"/>
              <a:ext cx="882701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0476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成績優秀者への優遇措置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6455" y="1192847"/>
            <a:ext cx="4999509" cy="5493026"/>
          </a:xfrm>
        </p:spPr>
        <p:txBody>
          <a:bodyPr>
            <a:normAutofit/>
          </a:bodyPr>
          <a:lstStyle/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</a:rPr>
              <a:t>学科配属・講座配属で有利</a:t>
            </a:r>
            <a:endParaRPr lang="en-US" altLang="ja-JP" b="1" dirty="0">
              <a:solidFill>
                <a:srgbClr val="0000CC"/>
              </a:solidFill>
            </a:endParaRPr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</a:rPr>
              <a:t>特待生制度</a:t>
            </a:r>
            <a:endParaRPr lang="en-US" altLang="ja-JP" b="1" dirty="0">
              <a:solidFill>
                <a:srgbClr val="0000CC"/>
              </a:solidFill>
            </a:endParaRPr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２～４年次　５名程度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副賞として奨学金</a:t>
            </a:r>
            <a:endParaRPr lang="en-US" altLang="ja-JP" dirty="0"/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</a:rPr>
              <a:t>早期卒業</a:t>
            </a:r>
            <a:endParaRPr lang="en-US" altLang="ja-JP" b="1" dirty="0">
              <a:solidFill>
                <a:srgbClr val="0000CC"/>
              </a:solidFill>
            </a:endParaRPr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３年または３年半で卒業</a:t>
            </a:r>
            <a:endParaRPr lang="en-US" altLang="ja-JP" dirty="0"/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</a:rPr>
              <a:t>大学院への推薦</a:t>
            </a:r>
            <a:endParaRPr lang="en-US" altLang="ja-JP" b="1" dirty="0">
              <a:solidFill>
                <a:srgbClr val="0000CC"/>
              </a:solidFill>
            </a:endParaRPr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成績優秀（学科ごとに基準）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en-US" altLang="ja-JP" b="1" dirty="0"/>
              <a:t>TOEIC400</a:t>
            </a:r>
            <a:r>
              <a:rPr lang="ja-JP" altLang="en-US" b="1" dirty="0"/>
              <a:t>点</a:t>
            </a:r>
            <a:r>
              <a:rPr lang="ja-JP" altLang="en-US" dirty="0"/>
              <a:t>以上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面接のみで大学院へ進学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endParaRPr lang="en-US" altLang="ja-JP" dirty="0"/>
          </a:p>
        </p:txBody>
      </p:sp>
      <p:sp>
        <p:nvSpPr>
          <p:cNvPr id="4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4698414" y="5539738"/>
            <a:ext cx="1494053" cy="693683"/>
          </a:xfrm>
          <a:prstGeom prst="chevron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１年</a:t>
            </a:r>
          </a:p>
        </p:txBody>
      </p:sp>
      <p:sp>
        <p:nvSpPr>
          <p:cNvPr id="5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4698414" y="4273242"/>
            <a:ext cx="1494053" cy="693683"/>
          </a:xfrm>
          <a:prstGeom prst="chevron">
            <a:avLst/>
          </a:prstGeom>
          <a:solidFill>
            <a:srgbClr val="FF0000">
              <a:alpha val="50196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２年</a:t>
            </a:r>
          </a:p>
        </p:txBody>
      </p:sp>
      <p:sp>
        <p:nvSpPr>
          <p:cNvPr id="6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4698414" y="3006746"/>
            <a:ext cx="1494053" cy="693683"/>
          </a:xfrm>
          <a:prstGeom prst="chevron">
            <a:avLst/>
          </a:prstGeom>
          <a:solidFill>
            <a:srgbClr val="66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３年</a:t>
            </a:r>
          </a:p>
        </p:txBody>
      </p:sp>
      <p:sp>
        <p:nvSpPr>
          <p:cNvPr id="7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4698413" y="1740250"/>
            <a:ext cx="1494053" cy="693683"/>
          </a:xfrm>
          <a:prstGeom prst="chevron">
            <a:avLst/>
          </a:prstGeom>
          <a:solidFill>
            <a:srgbClr val="CC00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４年</a:t>
            </a:r>
          </a:p>
        </p:txBody>
      </p:sp>
      <p:grpSp>
        <p:nvGrpSpPr>
          <p:cNvPr id="8" name="グループ化 7"/>
          <p:cNvGrpSpPr/>
          <p:nvPr/>
        </p:nvGrpSpPr>
        <p:grpSpPr>
          <a:xfrm>
            <a:off x="7034793" y="2591571"/>
            <a:ext cx="4917834" cy="4057801"/>
            <a:chOff x="4234439" y="2591571"/>
            <a:chExt cx="4917834" cy="4057801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4E20F066-392D-4638-9BA5-B8C4C333D108}"/>
                </a:ext>
              </a:extLst>
            </p:cNvPr>
            <p:cNvSpPr/>
            <p:nvPr/>
          </p:nvSpPr>
          <p:spPr>
            <a:xfrm>
              <a:off x="4234439" y="6148556"/>
              <a:ext cx="4872864" cy="46929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>
                  <a:solidFill>
                    <a:schemeClr val="tx1"/>
                  </a:solidFill>
                </a:rPr>
                <a:t>全学共通系科目（１～４年次）</a:t>
              </a: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2A72CB9A-202E-4465-A127-06FC1CB5E2E4}"/>
                </a:ext>
              </a:extLst>
            </p:cNvPr>
            <p:cNvSpPr/>
            <p:nvPr/>
          </p:nvSpPr>
          <p:spPr>
            <a:xfrm>
              <a:off x="8553182" y="2606560"/>
              <a:ext cx="599091" cy="3995513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tx1"/>
                  </a:solidFill>
                </a:rPr>
                <a:t>総合共通科目・体育・一般情報処理</a:t>
              </a: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8D8E09C6-8710-49F1-8988-ACBD7D5141C1}"/>
                </a:ext>
              </a:extLst>
            </p:cNvPr>
            <p:cNvSpPr/>
            <p:nvPr/>
          </p:nvSpPr>
          <p:spPr>
            <a:xfrm>
              <a:off x="7906797" y="2606560"/>
              <a:ext cx="646384" cy="3538006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kumimoji="1" lang="ja-JP" altLang="en-US" sz="2400" b="1" dirty="0">
                  <a:solidFill>
                    <a:schemeClr val="tx1"/>
                  </a:solidFill>
                </a:rPr>
                <a:t>地域・キャリア形成科目</a:t>
              </a: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A42E43BF-91F5-4E1A-99BB-4E20718A388E}"/>
                </a:ext>
              </a:extLst>
            </p:cNvPr>
            <p:cNvSpPr/>
            <p:nvPr/>
          </p:nvSpPr>
          <p:spPr>
            <a:xfrm>
              <a:off x="7343425" y="2606560"/>
              <a:ext cx="563371" cy="3538006"/>
            </a:xfrm>
            <a:prstGeom prst="rect">
              <a:avLst/>
            </a:prstGeom>
            <a:solidFill>
              <a:srgbClr val="FFCCFF">
                <a:alpha val="50196"/>
              </a:srgb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kumimoji="1" lang="ja-JP" altLang="en-US" sz="2400" b="1" dirty="0">
                  <a:solidFill>
                    <a:schemeClr val="tx1"/>
                  </a:solidFill>
                </a:rPr>
                <a:t>外国語系科目</a:t>
              </a:r>
            </a:p>
          </p:txBody>
        </p:sp>
        <p:cxnSp>
          <p:nvCxnSpPr>
            <p:cNvPr id="13" name="直線コネクタ 12"/>
            <p:cNvCxnSpPr/>
            <p:nvPr/>
          </p:nvCxnSpPr>
          <p:spPr>
            <a:xfrm>
              <a:off x="7322406" y="2603490"/>
              <a:ext cx="0" cy="35506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9152273" y="2591571"/>
              <a:ext cx="0" cy="40578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 flipH="1">
              <a:off x="7342359" y="2603490"/>
              <a:ext cx="180991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>
              <a:off x="4234439" y="6638331"/>
              <a:ext cx="49178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4234439" y="6154158"/>
              <a:ext cx="30879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>
              <a:off x="4234439" y="6154158"/>
              <a:ext cx="0" cy="4794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グループ化 18"/>
          <p:cNvGrpSpPr/>
          <p:nvPr/>
        </p:nvGrpSpPr>
        <p:grpSpPr>
          <a:xfrm>
            <a:off x="5873339" y="2603490"/>
            <a:ext cx="4169617" cy="4055706"/>
            <a:chOff x="3072985" y="2603490"/>
            <a:chExt cx="4169617" cy="4055706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4E20F066-392D-4638-9BA5-B8C4C333D108}"/>
                </a:ext>
              </a:extLst>
            </p:cNvPr>
            <p:cNvSpPr/>
            <p:nvPr/>
          </p:nvSpPr>
          <p:spPr>
            <a:xfrm>
              <a:off x="3086288" y="6081708"/>
              <a:ext cx="1084087" cy="567664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4E20F066-392D-4638-9BA5-B8C4C333D108}"/>
                </a:ext>
              </a:extLst>
            </p:cNvPr>
            <p:cNvSpPr/>
            <p:nvPr/>
          </p:nvSpPr>
          <p:spPr>
            <a:xfrm>
              <a:off x="3072985" y="5351344"/>
              <a:ext cx="4157154" cy="754114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>
                  <a:solidFill>
                    <a:schemeClr val="tx1"/>
                  </a:solidFill>
                </a:rPr>
                <a:t>学部共通科目（１～３年次）</a:t>
              </a: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4E20F066-392D-4638-9BA5-B8C4C333D108}"/>
                </a:ext>
              </a:extLst>
            </p:cNvPr>
            <p:cNvSpPr/>
            <p:nvPr/>
          </p:nvSpPr>
          <p:spPr>
            <a:xfrm>
              <a:off x="6141024" y="2630208"/>
              <a:ext cx="1084087" cy="2721135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A15A82C1-21E5-45A6-BC0F-5C4678E10A15}"/>
                </a:ext>
              </a:extLst>
            </p:cNvPr>
            <p:cNvSpPr/>
            <p:nvPr/>
          </p:nvSpPr>
          <p:spPr>
            <a:xfrm>
              <a:off x="3093787" y="2630208"/>
              <a:ext cx="3014790" cy="2678037"/>
            </a:xfrm>
            <a:prstGeom prst="rect">
              <a:avLst/>
            </a:prstGeom>
            <a:solidFill>
              <a:srgbClr val="99FF9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kumimoji="1" lang="ja-JP" altLang="en-US" sz="2400" b="1" dirty="0"/>
                <a:t>専門基礎科目・</a:t>
              </a:r>
              <a:endParaRPr kumimoji="1" lang="en-US" altLang="ja-JP" sz="2400" b="1" dirty="0"/>
            </a:p>
            <a:p>
              <a:r>
                <a:rPr kumimoji="1" lang="ja-JP" altLang="en-US" sz="2400" b="1" dirty="0"/>
                <a:t>専門科目</a:t>
              </a:r>
              <a:endParaRPr kumimoji="1" lang="en-US" altLang="ja-JP" sz="2400" b="1" dirty="0"/>
            </a:p>
            <a:p>
              <a:r>
                <a:rPr kumimoji="1" lang="ja-JP" altLang="en-US" sz="2400" b="1" dirty="0"/>
                <a:t>（２～３年次）</a:t>
              </a:r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A15A82C1-21E5-45A6-BC0F-5C4678E10A15}"/>
                </a:ext>
              </a:extLst>
            </p:cNvPr>
            <p:cNvSpPr/>
            <p:nvPr/>
          </p:nvSpPr>
          <p:spPr>
            <a:xfrm>
              <a:off x="3185577" y="2770526"/>
              <a:ext cx="665159" cy="1266496"/>
            </a:xfrm>
            <a:prstGeom prst="rect">
              <a:avLst/>
            </a:prstGeom>
            <a:solidFill>
              <a:srgbClr val="0066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>
                  <a:solidFill>
                    <a:schemeClr val="bg1"/>
                  </a:solidFill>
                </a:rPr>
                <a:t>学科</a:t>
              </a:r>
              <a:endParaRPr kumimoji="1" lang="en-US" altLang="ja-JP" b="1" dirty="0">
                <a:solidFill>
                  <a:schemeClr val="bg1"/>
                </a:solidFill>
              </a:endParaRPr>
            </a:p>
            <a:p>
              <a:pPr algn="ctr"/>
              <a:r>
                <a:rPr kumimoji="1" lang="ja-JP" altLang="en-US" b="1" dirty="0">
                  <a:solidFill>
                    <a:schemeClr val="bg1"/>
                  </a:solidFill>
                </a:rPr>
                <a:t>実験</a:t>
              </a:r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A15A82C1-21E5-45A6-BC0F-5C4678E10A15}"/>
                </a:ext>
              </a:extLst>
            </p:cNvPr>
            <p:cNvSpPr/>
            <p:nvPr/>
          </p:nvSpPr>
          <p:spPr>
            <a:xfrm>
              <a:off x="6358863" y="4041749"/>
              <a:ext cx="665159" cy="1266496"/>
            </a:xfrm>
            <a:prstGeom prst="rect">
              <a:avLst/>
            </a:prstGeom>
            <a:solidFill>
              <a:srgbClr val="990033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>
                  <a:solidFill>
                    <a:schemeClr val="bg1"/>
                  </a:solidFill>
                </a:rPr>
                <a:t>基礎</a:t>
              </a:r>
              <a:endParaRPr kumimoji="1" lang="en-US" altLang="ja-JP" b="1" dirty="0">
                <a:solidFill>
                  <a:schemeClr val="bg1"/>
                </a:solidFill>
              </a:endParaRPr>
            </a:p>
            <a:p>
              <a:pPr algn="ctr"/>
              <a:r>
                <a:rPr kumimoji="1" lang="ja-JP" altLang="en-US" b="1" dirty="0">
                  <a:solidFill>
                    <a:schemeClr val="bg1"/>
                  </a:solidFill>
                </a:rPr>
                <a:t>実験</a:t>
              </a:r>
            </a:p>
          </p:txBody>
        </p:sp>
        <p:cxnSp>
          <p:nvCxnSpPr>
            <p:cNvPr id="27" name="直線コネクタ 26"/>
            <p:cNvCxnSpPr/>
            <p:nvPr/>
          </p:nvCxnSpPr>
          <p:spPr>
            <a:xfrm>
              <a:off x="3078948" y="2603490"/>
              <a:ext cx="0" cy="404588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/>
            <p:nvPr/>
          </p:nvCxnSpPr>
          <p:spPr>
            <a:xfrm flipH="1" flipV="1">
              <a:off x="4149494" y="6082023"/>
              <a:ext cx="3058495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 flipH="1">
              <a:off x="7211569" y="2603490"/>
              <a:ext cx="11050" cy="34904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H="1">
              <a:off x="3106427" y="2614706"/>
              <a:ext cx="4136175" cy="746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テキスト ボックス 30"/>
            <p:cNvSpPr txBox="1"/>
            <p:nvPr/>
          </p:nvSpPr>
          <p:spPr>
            <a:xfrm>
              <a:off x="3628082" y="5123579"/>
              <a:ext cx="1928552" cy="369332"/>
            </a:xfrm>
            <a:prstGeom prst="rect">
              <a:avLst/>
            </a:prstGeom>
            <a:solidFill>
              <a:srgbClr val="FFFF00">
                <a:alpha val="69804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/>
                <a:t>学科配属</a:t>
              </a:r>
            </a:p>
          </p:txBody>
        </p:sp>
        <p:cxnSp>
          <p:nvCxnSpPr>
            <p:cNvPr id="33" name="直線コネクタ 32"/>
            <p:cNvCxnSpPr/>
            <p:nvPr/>
          </p:nvCxnSpPr>
          <p:spPr>
            <a:xfrm>
              <a:off x="4150624" y="6081708"/>
              <a:ext cx="0" cy="5774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H="1">
              <a:off x="3084871" y="6653981"/>
              <a:ext cx="1064623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4E20F066-392D-4638-9BA5-B8C4C333D108}"/>
                </a:ext>
              </a:extLst>
            </p:cNvPr>
            <p:cNvSpPr/>
            <p:nvPr/>
          </p:nvSpPr>
          <p:spPr>
            <a:xfrm>
              <a:off x="4186445" y="2632818"/>
              <a:ext cx="2833787" cy="1235876"/>
            </a:xfrm>
            <a:prstGeom prst="rect">
              <a:avLst/>
            </a:prstGeom>
            <a:solidFill>
              <a:srgbClr val="6600CC">
                <a:alpha val="50196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>
                  <a:solidFill>
                    <a:schemeClr val="bg1"/>
                  </a:solidFill>
                </a:rPr>
                <a:t>卒業研究</a:t>
              </a:r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4604264" y="3714954"/>
              <a:ext cx="1928552" cy="369332"/>
            </a:xfrm>
            <a:prstGeom prst="rect">
              <a:avLst/>
            </a:prstGeom>
            <a:solidFill>
              <a:srgbClr val="FFFF00">
                <a:alpha val="69804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/>
                <a:t>講座配属</a:t>
              </a:r>
            </a:p>
          </p:txBody>
        </p:sp>
      </p:grpSp>
      <p:sp>
        <p:nvSpPr>
          <p:cNvPr id="39" name="角丸四角形吹き出し 38"/>
          <p:cNvSpPr/>
          <p:nvPr/>
        </p:nvSpPr>
        <p:spPr>
          <a:xfrm>
            <a:off x="8479095" y="1500812"/>
            <a:ext cx="2772197" cy="901899"/>
          </a:xfrm>
          <a:prstGeom prst="wedgeRoundRectCallout">
            <a:avLst>
              <a:gd name="adj1" fmla="val -52022"/>
              <a:gd name="adj2" fmla="val 92062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３年次の授業と</a:t>
            </a:r>
            <a:endParaRPr kumimoji="1" lang="en-US" altLang="ja-JP" sz="2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卒業研究を同時に</a:t>
            </a:r>
          </a:p>
        </p:txBody>
      </p:sp>
    </p:spTree>
    <p:extLst>
      <p:ext uri="{BB962C8B-B14F-4D97-AF65-F5344CB8AC3E}">
        <p14:creationId xmlns:p14="http://schemas.microsoft.com/office/powerpoint/2010/main" val="256271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６</a:t>
            </a:r>
            <a:r>
              <a:rPr kumimoji="1" lang="ja-JP" altLang="en-US" dirty="0"/>
              <a:t>．イノベーション人材育成プログラム</a:t>
            </a:r>
          </a:p>
        </p:txBody>
      </p:sp>
      <p:sp>
        <p:nvSpPr>
          <p:cNvPr id="16" name="上リボン 15"/>
          <p:cNvSpPr/>
          <p:nvPr/>
        </p:nvSpPr>
        <p:spPr>
          <a:xfrm>
            <a:off x="8500534" y="1010127"/>
            <a:ext cx="2726267" cy="688168"/>
          </a:xfrm>
          <a:prstGeom prst="ribbon2">
            <a:avLst>
              <a:gd name="adj1" fmla="val 16667"/>
              <a:gd name="adj2" fmla="val 6561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2021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年度より</a:t>
            </a:r>
            <a:endParaRPr kumimoji="1"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スタート</a:t>
            </a:r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7236493" y="3282233"/>
            <a:ext cx="3818764" cy="496897"/>
          </a:xfrm>
          <a:prstGeom prst="roundRect">
            <a:avLst/>
          </a:prstGeom>
          <a:solidFill>
            <a:srgbClr val="CCFFFF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2400" b="1" dirty="0">
                <a:latin typeface="Meiryo" panose="020B0604030504040204" pitchFamily="34" charset="-128"/>
                <a:ea typeface="Meiryo" panose="020B0604030504040204" pitchFamily="34" charset="-128"/>
              </a:rPr>
              <a:t>革新的情報科学特別コース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50EA700-B7E7-134B-B81F-B2B21E556C47}"/>
              </a:ext>
            </a:extLst>
          </p:cNvPr>
          <p:cNvSpPr txBox="1"/>
          <p:nvPr/>
        </p:nvSpPr>
        <p:spPr>
          <a:xfrm>
            <a:off x="6781755" y="2681641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Meiryo" panose="020B0604030504040204" pitchFamily="34" charset="-128"/>
                <a:ea typeface="Meiryo" panose="020B0604030504040204" pitchFamily="34" charset="-128"/>
              </a:rPr>
              <a:t>数学が得意</a:t>
            </a:r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なら・・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781754" y="4019653"/>
            <a:ext cx="4354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で学び、科学的探究力をもつ</a:t>
            </a:r>
            <a:r>
              <a:rPr kumimoji="1" lang="en-US" altLang="ja-JP" sz="2400" dirty="0">
                <a:latin typeface="Meiryo" panose="020B0604030504040204" pitchFamily="34" charset="-128"/>
                <a:ea typeface="Meiryo" panose="020B0604030504040204" pitchFamily="34" charset="-128"/>
              </a:rPr>
              <a:t>ICT </a:t>
            </a:r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技術者へ！</a:t>
            </a:r>
          </a:p>
        </p:txBody>
      </p:sp>
      <p:sp>
        <p:nvSpPr>
          <p:cNvPr id="23" name="角丸四角形 22"/>
          <p:cNvSpPr/>
          <p:nvPr/>
        </p:nvSpPr>
        <p:spPr>
          <a:xfrm>
            <a:off x="6558362" y="2526971"/>
            <a:ext cx="5132894" cy="2405675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角丸四角形 23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1187579" y="3273205"/>
            <a:ext cx="3947753" cy="496897"/>
          </a:xfrm>
          <a:prstGeom prst="roundRect">
            <a:avLst/>
          </a:prstGeom>
          <a:solidFill>
            <a:srgbClr val="FFFFCC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2400" b="1" dirty="0">
                <a:latin typeface="Meiryo" panose="020B0604030504040204" pitchFamily="34" charset="-128"/>
                <a:ea typeface="Meiryo" panose="020B0604030504040204" pitchFamily="34" charset="-128"/>
              </a:rPr>
              <a:t>革新的 </a:t>
            </a:r>
            <a:r>
              <a:rPr kumimoji="1" lang="en-US" altLang="ja-JP" sz="2400" b="1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ICT </a:t>
            </a:r>
            <a:r>
              <a:rPr kumimoji="1" lang="ja-JP" altLang="en-US" sz="2400" b="1" dirty="0">
                <a:latin typeface="Meiryo" panose="020B0604030504040204" pitchFamily="34" charset="-128"/>
                <a:ea typeface="Meiryo" panose="020B0604030504040204" pitchFamily="34" charset="-128"/>
              </a:rPr>
              <a:t>実践特別コース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50EA700-B7E7-134B-B81F-B2B21E556C47}"/>
              </a:ext>
            </a:extLst>
          </p:cNvPr>
          <p:cNvSpPr txBox="1"/>
          <p:nvPr/>
        </p:nvSpPr>
        <p:spPr>
          <a:xfrm>
            <a:off x="797335" y="2630882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latin typeface="Meiryo" panose="020B0604030504040204" pitchFamily="34" charset="-128"/>
                <a:ea typeface="Meiryo" panose="020B0604030504040204" pitchFamily="34" charset="-128"/>
              </a:rPr>
              <a:t>プログラミング</a:t>
            </a:r>
            <a:r>
              <a:rPr kumimoji="1" lang="ja-JP" altLang="en-US" sz="2400" b="1" dirty="0">
                <a:latin typeface="Meiryo" panose="020B0604030504040204" pitchFamily="34" charset="-128"/>
                <a:ea typeface="Meiryo" panose="020B0604030504040204" pitchFamily="34" charset="-128"/>
              </a:rPr>
              <a:t>が得意</a:t>
            </a:r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なら・・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97335" y="4051779"/>
            <a:ext cx="48013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で学び、「ものづくり」を極めた</a:t>
            </a:r>
            <a:endParaRPr kumimoji="1" lang="en-US" altLang="ja-JP" sz="24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スーパーシステムエンジニア</a:t>
            </a:r>
            <a:r>
              <a:rPr kumimoji="1" lang="ja-JP" altLang="en-US" sz="2400" dirty="0">
                <a:latin typeface="Meiryo" panose="020B0604030504040204" pitchFamily="34" charset="-128"/>
                <a:ea typeface="Meiryo" panose="020B0604030504040204" pitchFamily="34" charset="-128"/>
              </a:rPr>
              <a:t>へ！</a:t>
            </a:r>
          </a:p>
        </p:txBody>
      </p:sp>
      <p:sp>
        <p:nvSpPr>
          <p:cNvPr id="27" name="角丸四角形 26"/>
          <p:cNvSpPr/>
          <p:nvPr/>
        </p:nvSpPr>
        <p:spPr>
          <a:xfrm>
            <a:off x="573942" y="2526971"/>
            <a:ext cx="5132894" cy="2405675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118850" y="1373626"/>
            <a:ext cx="9953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通常の科目に加え、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発展的な内容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を扱う科目で</a:t>
            </a:r>
            <a:r>
              <a:rPr kumimoji="1" lang="ja-JP" altLang="en-US" sz="28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得意分野を伸ばす教育プログラム</a:t>
            </a:r>
          </a:p>
        </p:txBody>
      </p:sp>
      <p:sp>
        <p:nvSpPr>
          <p:cNvPr id="29" name="角丸四角形 28"/>
          <p:cNvSpPr/>
          <p:nvPr/>
        </p:nvSpPr>
        <p:spPr>
          <a:xfrm>
            <a:off x="2307771" y="5317115"/>
            <a:ext cx="7576458" cy="137976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「得意なことを</a:t>
            </a:r>
            <a:r>
              <a:rPr lang="ja-JP" altLang="en-US" sz="3600" dirty="0">
                <a:solidFill>
                  <a:srgbClr val="0000CC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もっと学びたい</a:t>
            </a: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」という気持ちを</a:t>
            </a:r>
            <a:r>
              <a:rPr lang="ja-JP" altLang="en-US" sz="3600" dirty="0">
                <a:solidFill>
                  <a:srgbClr val="0000CC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後押し</a:t>
            </a: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するプログラム！</a:t>
            </a:r>
            <a:endParaRPr kumimoji="1" lang="ja-JP" altLang="en-US" sz="36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93869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イノベーション人材育成プログラムの特徴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06240" y="1181625"/>
            <a:ext cx="10779520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3600" b="1" dirty="0">
                <a:solidFill>
                  <a:srgbClr val="0000CC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実践的な応用問題・演習</a:t>
            </a:r>
            <a:r>
              <a:rPr kumimoji="1" lang="ja-JP" altLang="en-US" sz="3600" dirty="0">
                <a:latin typeface="Meiryo" panose="020B0604030504040204" pitchFamily="34" charset="-128"/>
                <a:ea typeface="Meiryo" panose="020B0604030504040204" pitchFamily="34" charset="-128"/>
              </a:rPr>
              <a:t>にチャレンジできる</a:t>
            </a:r>
            <a:endParaRPr kumimoji="1" lang="en-US" altLang="ja-JP" sz="36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3600" b="1" dirty="0">
                <a:solidFill>
                  <a:srgbClr val="0000CC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実践的な専門教育・研究に早く</a:t>
            </a:r>
            <a:r>
              <a:rPr kumimoji="1" lang="ja-JP" altLang="en-US" sz="3600" dirty="0">
                <a:latin typeface="Meiryo" panose="020B0604030504040204" pitchFamily="34" charset="-128"/>
                <a:ea typeface="Meiryo" panose="020B0604030504040204" pitchFamily="34" charset="-128"/>
              </a:rPr>
              <a:t>チャレンジできる</a:t>
            </a:r>
            <a:endParaRPr kumimoji="1" lang="en-US" altLang="ja-JP" sz="36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ja-JP" altLang="en-US" sz="3600" b="1" dirty="0">
                <a:solidFill>
                  <a:srgbClr val="0000CC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優先的な学科・研究室配属</a:t>
            </a:r>
            <a:endParaRPr kumimoji="1" lang="en-US" altLang="ja-JP" sz="3600" b="1" dirty="0">
              <a:solidFill>
                <a:srgbClr val="0000CC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ja-JP" altLang="en-US" sz="3600" b="1" dirty="0">
                <a:solidFill>
                  <a:srgbClr val="0000CC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大学院への早期進学</a:t>
            </a:r>
            <a:r>
              <a:rPr lang="ja-JP" altLang="en-US" sz="3600" dirty="0">
                <a:latin typeface="Meiryo" panose="020B0604030504040204" pitchFamily="34" charset="-128"/>
                <a:ea typeface="Meiryo" panose="020B0604030504040204" pitchFamily="34" charset="-128"/>
              </a:rPr>
              <a:t>にもチャレンジできる</a:t>
            </a:r>
            <a:endParaRPr kumimoji="1" lang="ja-JP" altLang="en-US" sz="36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/>
        </p:nvGraphicFramePr>
        <p:xfrm>
          <a:off x="1242901" y="4759151"/>
          <a:ext cx="6964135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7188">
                  <a:extLst>
                    <a:ext uri="{9D8B030D-6E8A-4147-A177-3AD203B41FA5}">
                      <a16:colId xmlns:a16="http://schemas.microsoft.com/office/drawing/2014/main" val="2357596567"/>
                    </a:ext>
                  </a:extLst>
                </a:gridCol>
                <a:gridCol w="2826947">
                  <a:extLst>
                    <a:ext uri="{9D8B030D-6E8A-4147-A177-3AD203B41FA5}">
                      <a16:colId xmlns:a16="http://schemas.microsoft.com/office/drawing/2014/main" val="3288696239"/>
                    </a:ext>
                  </a:extLst>
                </a:gridCol>
              </a:tblGrid>
              <a:tr h="4796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大学での教育</a:t>
                      </a:r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（３年間）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大学院での研究</a:t>
                      </a:r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（</a:t>
                      </a:r>
                      <a:r>
                        <a:rPr kumimoji="1" lang="en-US" altLang="ja-JP" sz="28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</a:t>
                      </a:r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年間）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899187"/>
                  </a:ext>
                </a:extLst>
              </a:tr>
            </a:tbl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1909307" y="5731182"/>
            <a:ext cx="5581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latin typeface="Meiryo" panose="020B0604030504040204" pitchFamily="34" charset="-128"/>
                <a:ea typeface="Meiryo" panose="020B0604030504040204" pitchFamily="34" charset="-128"/>
              </a:rPr>
              <a:t>通常６</a:t>
            </a:r>
            <a:r>
              <a:rPr lang="ja-JP" altLang="en-US" sz="2800" dirty="0">
                <a:latin typeface="Meiryo" panose="020B0604030504040204" pitchFamily="34" charset="-128"/>
                <a:ea typeface="Meiryo" panose="020B0604030504040204" pitchFamily="34" charset="-128"/>
              </a:rPr>
              <a:t>年を</a:t>
            </a:r>
            <a:r>
              <a:rPr lang="ja-JP" altLang="en-US" sz="2800" b="1" dirty="0">
                <a:solidFill>
                  <a:srgbClr val="0000CC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最短</a:t>
            </a:r>
            <a:r>
              <a:rPr lang="ja-JP" altLang="en-US" sz="2800" b="1" u="sng" dirty="0">
                <a:solidFill>
                  <a:srgbClr val="0000CC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５年</a:t>
            </a:r>
            <a:r>
              <a:rPr lang="ja-JP" altLang="en-US" sz="2800" u="sng" dirty="0">
                <a:latin typeface="Meiryo" panose="020B0604030504040204" pitchFamily="34" charset="-128"/>
                <a:ea typeface="Meiryo" panose="020B0604030504040204" pitchFamily="34" charset="-128"/>
              </a:rPr>
              <a:t>で大学院修了</a:t>
            </a:r>
            <a:endParaRPr lang="en-US" altLang="ja-JP" sz="2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8588829" y="4734570"/>
            <a:ext cx="3126589" cy="1938921"/>
          </a:xfrm>
          <a:prstGeom prst="wedgeRoundRectCallout">
            <a:avLst>
              <a:gd name="adj1" fmla="val -84523"/>
              <a:gd name="adj2" fmla="val 1387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rgbClr val="0000CC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素早くお得に深く学んで、</a:t>
            </a:r>
            <a:endParaRPr lang="en-US" altLang="ja-JP" sz="28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lang="ja-JP" altLang="en-US" sz="2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トップエンジニア・研究者へ！</a:t>
            </a:r>
            <a:endParaRPr kumimoji="1" lang="ja-JP" altLang="en-US" sz="28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1131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91" y="150182"/>
            <a:ext cx="11749378" cy="751899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dirty="0"/>
              <a:t>イノベーション人材育成プログラム（概略図）</a:t>
            </a:r>
          </a:p>
        </p:txBody>
      </p:sp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8CEC5167-1479-5B4A-9694-6E390F7343E3}"/>
              </a:ext>
            </a:extLst>
          </p:cNvPr>
          <p:cNvGraphicFramePr>
            <a:graphicFrameLocks noGrp="1"/>
          </p:cNvGraphicFramePr>
          <p:nvPr/>
        </p:nvGraphicFramePr>
        <p:xfrm>
          <a:off x="10727871" y="1356121"/>
          <a:ext cx="1240417" cy="5249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0417">
                  <a:extLst>
                    <a:ext uri="{9D8B030D-6E8A-4147-A177-3AD203B41FA5}">
                      <a16:colId xmlns:a16="http://schemas.microsoft.com/office/drawing/2014/main" val="1885807553"/>
                    </a:ext>
                  </a:extLst>
                </a:gridCol>
              </a:tblGrid>
              <a:tr h="8545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大学院</a:t>
                      </a:r>
                    </a:p>
                  </a:txBody>
                  <a:tcPr marT="72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0753951"/>
                  </a:ext>
                </a:extLst>
              </a:tr>
              <a:tr h="4395131"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T="7200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38072"/>
                  </a:ext>
                </a:extLst>
              </a:tr>
            </a:tbl>
          </a:graphicData>
        </a:graphic>
      </p:graphicFrame>
      <p:graphicFrame>
        <p:nvGraphicFramePr>
          <p:cNvPr id="19" name="表 18"/>
          <p:cNvGraphicFramePr>
            <a:graphicFrameLocks noGrp="1"/>
          </p:cNvGraphicFramePr>
          <p:nvPr/>
        </p:nvGraphicFramePr>
        <p:xfrm>
          <a:off x="251790" y="1356121"/>
          <a:ext cx="9806610" cy="5317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1322">
                  <a:extLst>
                    <a:ext uri="{9D8B030D-6E8A-4147-A177-3AD203B41FA5}">
                      <a16:colId xmlns:a16="http://schemas.microsoft.com/office/drawing/2014/main" val="4165660703"/>
                    </a:ext>
                  </a:extLst>
                </a:gridCol>
                <a:gridCol w="1961322">
                  <a:extLst>
                    <a:ext uri="{9D8B030D-6E8A-4147-A177-3AD203B41FA5}">
                      <a16:colId xmlns:a16="http://schemas.microsoft.com/office/drawing/2014/main" val="16806132"/>
                    </a:ext>
                  </a:extLst>
                </a:gridCol>
                <a:gridCol w="1961322">
                  <a:extLst>
                    <a:ext uri="{9D8B030D-6E8A-4147-A177-3AD203B41FA5}">
                      <a16:colId xmlns:a16="http://schemas.microsoft.com/office/drawing/2014/main" val="2612750563"/>
                    </a:ext>
                  </a:extLst>
                </a:gridCol>
                <a:gridCol w="1961322">
                  <a:extLst>
                    <a:ext uri="{9D8B030D-6E8A-4147-A177-3AD203B41FA5}">
                      <a16:colId xmlns:a16="http://schemas.microsoft.com/office/drawing/2014/main" val="2539950068"/>
                    </a:ext>
                  </a:extLst>
                </a:gridCol>
                <a:gridCol w="1961322">
                  <a:extLst>
                    <a:ext uri="{9D8B030D-6E8A-4147-A177-3AD203B41FA5}">
                      <a16:colId xmlns:a16="http://schemas.microsoft.com/office/drawing/2014/main" val="387785096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１年次</a:t>
                      </a:r>
                    </a:p>
                  </a:txBody>
                  <a:tcPr marT="7200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400" b="0" dirty="0">
                        <a:solidFill>
                          <a:schemeClr val="tx1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T="72000" marB="0" anchor="ctr" anchorCtr="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２年次</a:t>
                      </a:r>
                    </a:p>
                  </a:txBody>
                  <a:tcPr marT="72000" marB="0" anchor="ctr" anchorCtr="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３年次</a:t>
                      </a:r>
                    </a:p>
                  </a:txBody>
                  <a:tcPr marT="72000" marB="0" anchor="ctr" anchorCtr="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４年次</a:t>
                      </a:r>
                    </a:p>
                  </a:txBody>
                  <a:tcPr marT="72000" marB="0" anchor="ctr" anchorCtr="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0753951"/>
                  </a:ext>
                </a:extLst>
              </a:tr>
              <a:tr h="3866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前期</a:t>
                      </a:r>
                    </a:p>
                  </a:txBody>
                  <a:tcPr marT="7200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後期</a:t>
                      </a:r>
                    </a:p>
                  </a:txBody>
                  <a:tcPr marT="72000" marB="0" anchor="ctr" anchorCtr="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400" b="0" dirty="0">
                        <a:solidFill>
                          <a:schemeClr val="tx1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T="72000" marB="0" anchor="ctr" anchorCtr="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400" b="0" dirty="0">
                        <a:solidFill>
                          <a:schemeClr val="tx1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T="72000" marB="0" anchor="ctr" anchorCtr="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400" b="0" dirty="0">
                        <a:solidFill>
                          <a:schemeClr val="tx1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T="72000" marB="0" anchor="ctr" anchorCtr="1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5583327"/>
                  </a:ext>
                </a:extLst>
              </a:tr>
              <a:tr h="4442380"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38072"/>
                  </a:ext>
                </a:extLst>
              </a:tr>
            </a:tbl>
          </a:graphicData>
        </a:graphic>
      </p:graphicFrame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316987" y="4851908"/>
            <a:ext cx="7721694" cy="1799479"/>
          </a:xfrm>
          <a:prstGeom prst="roundRect">
            <a:avLst/>
          </a:prstGeom>
          <a:solidFill>
            <a:srgbClr val="CCFFFF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革新的情報科学特別コース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　</a:t>
            </a:r>
          </a:p>
        </p:txBody>
      </p:sp>
      <p:sp>
        <p:nvSpPr>
          <p:cNvPr id="22" name="角丸四角形 21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316987" y="2265372"/>
            <a:ext cx="7721694" cy="1861970"/>
          </a:xfrm>
          <a:prstGeom prst="roundRect">
            <a:avLst/>
          </a:prstGeom>
          <a:solidFill>
            <a:srgbClr val="FFFFCC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革新的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ICT 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実践特別コース</a:t>
            </a:r>
          </a:p>
        </p:txBody>
      </p:sp>
      <p:sp>
        <p:nvSpPr>
          <p:cNvPr id="23" name="角丸四角形 22"/>
          <p:cNvSpPr/>
          <p:nvPr/>
        </p:nvSpPr>
        <p:spPr>
          <a:xfrm>
            <a:off x="2245180" y="3802740"/>
            <a:ext cx="5793502" cy="1252378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共通科目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24" name="角丸四角形 23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2482573" y="4287759"/>
            <a:ext cx="1355729" cy="47672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実</a:t>
            </a:r>
            <a:r>
              <a:rPr kumimoji="0" lang="ja-JP" altLang="en-US" sz="1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社会指向</a:t>
            </a:r>
            <a:endParaRPr kumimoji="0" lang="en-US" altLang="ja-JP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基礎</a:t>
            </a:r>
            <a:r>
              <a:rPr kumimoji="0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数学</a:t>
            </a:r>
            <a:endParaRPr kumimoji="1" lang="ja-JP" altLang="en-US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25" name="角丸四角形 24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4319027" y="4141637"/>
            <a:ext cx="1731117" cy="2924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72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</a:rPr>
              <a:t>実践的</a:t>
            </a:r>
            <a:r>
              <a:rPr kumimoji="0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AI</a:t>
            </a: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</a:rPr>
              <a:t> 技術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角丸四角形 25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4319028" y="4455920"/>
            <a:ext cx="1731116" cy="26876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72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批判的・創造的思考法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27" name="角丸四角形 26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6431633" y="5405442"/>
            <a:ext cx="1363786" cy="495214"/>
          </a:xfrm>
          <a:prstGeom prst="round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lIns="0" tIns="36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医用データ</a:t>
            </a:r>
            <a:endParaRPr kumimoji="0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サイエンス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28" name="角丸四角形 27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4323823" y="5405442"/>
            <a:ext cx="1726322" cy="495214"/>
          </a:xfrm>
          <a:prstGeom prst="round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lIns="0" tIns="36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モデル化と</a:t>
            </a:r>
            <a:endParaRPr kumimoji="0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シミュレーション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29" name="角丸四角形 28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568795" y="5138345"/>
            <a:ext cx="1361078" cy="43038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36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解析学 </a:t>
            </a:r>
            <a:r>
              <a:rPr kumimoji="1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I</a:t>
            </a:r>
            <a:r>
              <a:rPr kumimoji="1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・演習</a:t>
            </a:r>
          </a:p>
        </p:txBody>
      </p:sp>
      <p:sp>
        <p:nvSpPr>
          <p:cNvPr id="30" name="角丸四角形 29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565750" y="2711553"/>
            <a:ext cx="1361078" cy="4412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72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プログラミング</a:t>
            </a:r>
            <a:r>
              <a:rPr kumimoji="0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 I </a:t>
            </a:r>
            <a:r>
              <a:rPr kumimoji="0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・演習</a:t>
            </a:r>
            <a:endParaRPr kumimoji="1" lang="ja-JP" altLang="en-US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31" name="角丸四角形 30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4323026" y="2695725"/>
            <a:ext cx="1727119" cy="2869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72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情報システム開発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32" name="角丸四角形 31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4329558" y="3017041"/>
            <a:ext cx="1720587" cy="27154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72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高度プログラミング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34" name="角丸四角形 33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11069463" y="2582977"/>
            <a:ext cx="557232" cy="359247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-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先端実践的研究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35" name="角丸四角形 34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8331826" y="3858628"/>
            <a:ext cx="1517589" cy="70854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-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卒業研究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36" name="右矢印 35"/>
          <p:cNvSpPr/>
          <p:nvPr/>
        </p:nvSpPr>
        <p:spPr>
          <a:xfrm>
            <a:off x="10116453" y="3717082"/>
            <a:ext cx="888146" cy="938636"/>
          </a:xfrm>
          <a:prstGeom prst="rightArrow">
            <a:avLst>
              <a:gd name="adj1" fmla="val 50000"/>
              <a:gd name="adj2" fmla="val 27835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卒業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19795512-3ABE-0B45-9DB6-CA71ACC829A0}"/>
              </a:ext>
            </a:extLst>
          </p:cNvPr>
          <p:cNvGrpSpPr/>
          <p:nvPr/>
        </p:nvGrpSpPr>
        <p:grpSpPr>
          <a:xfrm>
            <a:off x="8048243" y="5389055"/>
            <a:ext cx="2915088" cy="833189"/>
            <a:chOff x="5975225" y="1701076"/>
            <a:chExt cx="1933051" cy="833189"/>
          </a:xfrm>
        </p:grpSpPr>
        <p:sp>
          <p:nvSpPr>
            <p:cNvPr id="43" name="アーチ 42">
              <a:extLst>
                <a:ext uri="{FF2B5EF4-FFF2-40B4-BE49-F238E27FC236}">
                  <a16:creationId xmlns:a16="http://schemas.microsoft.com/office/drawing/2014/main" id="{B210E15F-C189-7A4B-B9E7-746CF28A73F5}"/>
                </a:ext>
              </a:extLst>
            </p:cNvPr>
            <p:cNvSpPr/>
            <p:nvPr/>
          </p:nvSpPr>
          <p:spPr>
            <a:xfrm>
              <a:off x="5975225" y="1701076"/>
              <a:ext cx="1466656" cy="833189"/>
            </a:xfrm>
            <a:prstGeom prst="blockArc">
              <a:avLst>
                <a:gd name="adj1" fmla="val 10774119"/>
                <a:gd name="adj2" fmla="val 31668"/>
                <a:gd name="adj3" fmla="val 26319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rPr>
                <a:t>早期進学</a:t>
              </a:r>
              <a:endPara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rPr>
                <a:t>（飛び級）</a:t>
              </a:r>
              <a:endPara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endParaRPr>
            </a:p>
          </p:txBody>
        </p:sp>
        <p:sp>
          <p:nvSpPr>
            <p:cNvPr id="44" name="右矢印 43">
              <a:extLst>
                <a:ext uri="{FF2B5EF4-FFF2-40B4-BE49-F238E27FC236}">
                  <a16:creationId xmlns:a16="http://schemas.microsoft.com/office/drawing/2014/main" id="{A8389C44-9F5B-C44E-9714-40C464051D64}"/>
                </a:ext>
              </a:extLst>
            </p:cNvPr>
            <p:cNvSpPr/>
            <p:nvPr/>
          </p:nvSpPr>
          <p:spPr>
            <a:xfrm>
              <a:off x="7256767" y="1839510"/>
              <a:ext cx="651509" cy="398571"/>
            </a:xfrm>
            <a:prstGeom prst="rightArrow">
              <a:avLst>
                <a:gd name="adj1" fmla="val 36826"/>
                <a:gd name="adj2" fmla="val 60031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endParaRPr>
            </a:p>
          </p:txBody>
        </p:sp>
      </p:grpSp>
      <p:sp>
        <p:nvSpPr>
          <p:cNvPr id="45" name="角丸四角形 44">
            <a:extLst>
              <a:ext uri="{FF2B5EF4-FFF2-40B4-BE49-F238E27FC236}">
                <a16:creationId xmlns:a16="http://schemas.microsoft.com/office/drawing/2014/main" id="{E488D979-C803-CC4D-A7A9-417B7D2B3ED6}"/>
              </a:ext>
            </a:extLst>
          </p:cNvPr>
          <p:cNvSpPr/>
          <p:nvPr/>
        </p:nvSpPr>
        <p:spPr>
          <a:xfrm>
            <a:off x="565750" y="5657334"/>
            <a:ext cx="1364123" cy="4897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36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線形代数学</a:t>
            </a:r>
            <a:endParaRPr kumimoji="1" lang="en-US" altLang="ja-JP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I</a:t>
            </a:r>
            <a:r>
              <a:rPr kumimoji="1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・演習</a:t>
            </a:r>
          </a:p>
        </p:txBody>
      </p:sp>
      <p:sp>
        <p:nvSpPr>
          <p:cNvPr id="46" name="角丸四角形 45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2487741" y="3246186"/>
            <a:ext cx="1361078" cy="45286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72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データ構造と</a:t>
            </a:r>
            <a:endParaRPr kumimoji="0" lang="en-US" altLang="ja-JP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アルゴリズム </a:t>
            </a:r>
            <a:r>
              <a:rPr kumimoji="1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I</a:t>
            </a:r>
            <a:endParaRPr kumimoji="1" lang="ja-JP" altLang="en-US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47" name="角丸四角形吹き出し 46"/>
          <p:cNvSpPr/>
          <p:nvPr/>
        </p:nvSpPr>
        <p:spPr>
          <a:xfrm>
            <a:off x="9700182" y="2072475"/>
            <a:ext cx="2055377" cy="694856"/>
          </a:xfrm>
          <a:prstGeom prst="wedgeRoundRectCallout">
            <a:avLst>
              <a:gd name="adj1" fmla="val -58735"/>
              <a:gd name="adj2" fmla="val 45615"/>
              <a:gd name="adj3" fmla="val 16667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F0502020204030204"/>
                <a:ea typeface="ＭＳ Ｐゴシック" panose="020B0600070205080204" pitchFamily="50" charset="-128"/>
                <a:cs typeface="+mn-cs"/>
              </a:rPr>
              <a:t>成績優秀者は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Franklin Gothic Book" panose="020F0502020204030204"/>
                <a:ea typeface="ＭＳ Ｐゴシック" panose="020B0600070205080204" pitchFamily="50" charset="-128"/>
                <a:cs typeface="+mn-cs"/>
              </a:rPr>
              <a:t>大学院へ進学可</a:t>
            </a:r>
          </a:p>
        </p:txBody>
      </p:sp>
      <p:sp>
        <p:nvSpPr>
          <p:cNvPr id="48" name="角丸四角形吹き出し 47"/>
          <p:cNvSpPr/>
          <p:nvPr/>
        </p:nvSpPr>
        <p:spPr>
          <a:xfrm>
            <a:off x="8842443" y="4644096"/>
            <a:ext cx="1806580" cy="656410"/>
          </a:xfrm>
          <a:prstGeom prst="wedgeRoundRectCallout">
            <a:avLst>
              <a:gd name="adj1" fmla="val -36373"/>
              <a:gd name="adj2" fmla="val -87309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F0502020204030204"/>
                <a:ea typeface="ＭＳ Ｐゴシック" panose="020B0600070205080204" pitchFamily="50" charset="-128"/>
                <a:cs typeface="+mn-cs"/>
              </a:rPr>
              <a:t>通常の卒業や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dirty="0">
                <a:solidFill>
                  <a:srgbClr val="000000"/>
                </a:solidFill>
                <a:latin typeface="Franklin Gothic Book" panose="020F0502020204030204"/>
                <a:ea typeface="ＭＳ Ｐゴシック" panose="020B0600070205080204" pitchFamily="50" charset="-128"/>
              </a:rPr>
              <a:t>早期卒業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F0502020204030204"/>
                <a:ea typeface="ＭＳ Ｐゴシック" panose="020B0600070205080204" pitchFamily="50" charset="-128"/>
                <a:cs typeface="+mn-cs"/>
              </a:rPr>
              <a:t>も可</a:t>
            </a:r>
          </a:p>
        </p:txBody>
      </p:sp>
      <p:sp>
        <p:nvSpPr>
          <p:cNvPr id="50" name="角丸四角形 49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4316694" y="3319307"/>
            <a:ext cx="1733451" cy="45286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72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データ構造と</a:t>
            </a:r>
            <a:endParaRPr kumimoji="0" lang="en-US" altLang="ja-JP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アルゴリズム </a:t>
            </a:r>
            <a:r>
              <a:rPr kumimoji="1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II</a:t>
            </a:r>
            <a:endParaRPr kumimoji="1" lang="ja-JP" altLang="en-US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51" name="角丸四角形 50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2477224" y="2711553"/>
            <a:ext cx="1361078" cy="4412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72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プログラミング</a:t>
            </a:r>
            <a:r>
              <a:rPr kumimoji="0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 II </a:t>
            </a:r>
            <a:r>
              <a:rPr kumimoji="0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・演習</a:t>
            </a:r>
            <a:endParaRPr kumimoji="1" lang="ja-JP" altLang="en-US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52" name="角丸四角形 51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2471489" y="5134060"/>
            <a:ext cx="1361078" cy="430383"/>
          </a:xfrm>
          <a:prstGeom prst="round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lIns="0" tIns="36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解析学 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II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53" name="角丸四角形 52">
            <a:extLst>
              <a:ext uri="{FF2B5EF4-FFF2-40B4-BE49-F238E27FC236}">
                <a16:creationId xmlns:a16="http://schemas.microsoft.com/office/drawing/2014/main" id="{E488D979-C803-CC4D-A7A9-417B7D2B3ED6}"/>
              </a:ext>
            </a:extLst>
          </p:cNvPr>
          <p:cNvSpPr/>
          <p:nvPr/>
        </p:nvSpPr>
        <p:spPr>
          <a:xfrm>
            <a:off x="2468444" y="5653049"/>
            <a:ext cx="1364123" cy="4897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36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線形代数学 </a:t>
            </a:r>
            <a:r>
              <a:rPr kumimoji="1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II</a:t>
            </a:r>
            <a:endParaRPr kumimoji="1" lang="ja-JP" altLang="en-US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19795512-3ABE-0B45-9DB6-CA71ACC829A0}"/>
              </a:ext>
            </a:extLst>
          </p:cNvPr>
          <p:cNvGrpSpPr/>
          <p:nvPr/>
        </p:nvGrpSpPr>
        <p:grpSpPr>
          <a:xfrm>
            <a:off x="8024862" y="2716209"/>
            <a:ext cx="2915088" cy="833189"/>
            <a:chOff x="5975225" y="1701076"/>
            <a:chExt cx="1933051" cy="833189"/>
          </a:xfrm>
        </p:grpSpPr>
        <p:sp>
          <p:nvSpPr>
            <p:cNvPr id="55" name="アーチ 54">
              <a:extLst>
                <a:ext uri="{FF2B5EF4-FFF2-40B4-BE49-F238E27FC236}">
                  <a16:creationId xmlns:a16="http://schemas.microsoft.com/office/drawing/2014/main" id="{B210E15F-C189-7A4B-B9E7-746CF28A73F5}"/>
                </a:ext>
              </a:extLst>
            </p:cNvPr>
            <p:cNvSpPr/>
            <p:nvPr/>
          </p:nvSpPr>
          <p:spPr>
            <a:xfrm>
              <a:off x="5975225" y="1701076"/>
              <a:ext cx="1466656" cy="833189"/>
            </a:xfrm>
            <a:prstGeom prst="blockArc">
              <a:avLst>
                <a:gd name="adj1" fmla="val 10774119"/>
                <a:gd name="adj2" fmla="val 31668"/>
                <a:gd name="adj3" fmla="val 26319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rPr>
                <a:t>早期進学</a:t>
              </a:r>
              <a:endPara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rPr>
                <a:t>（飛び級）</a:t>
              </a:r>
              <a:endPara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endParaRPr>
            </a:p>
          </p:txBody>
        </p:sp>
        <p:sp>
          <p:nvSpPr>
            <p:cNvPr id="56" name="右矢印 55">
              <a:extLst>
                <a:ext uri="{FF2B5EF4-FFF2-40B4-BE49-F238E27FC236}">
                  <a16:creationId xmlns:a16="http://schemas.microsoft.com/office/drawing/2014/main" id="{A8389C44-9F5B-C44E-9714-40C464051D64}"/>
                </a:ext>
              </a:extLst>
            </p:cNvPr>
            <p:cNvSpPr/>
            <p:nvPr/>
          </p:nvSpPr>
          <p:spPr>
            <a:xfrm>
              <a:off x="7256767" y="1839510"/>
              <a:ext cx="651509" cy="398571"/>
            </a:xfrm>
            <a:prstGeom prst="rightArrow">
              <a:avLst>
                <a:gd name="adj1" fmla="val 36826"/>
                <a:gd name="adj2" fmla="val 60031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endParaRPr>
            </a:p>
          </p:txBody>
        </p:sp>
      </p:grpSp>
      <p:sp>
        <p:nvSpPr>
          <p:cNvPr id="4" name="右矢印 3"/>
          <p:cNvSpPr/>
          <p:nvPr/>
        </p:nvSpPr>
        <p:spPr>
          <a:xfrm>
            <a:off x="4177834" y="1282117"/>
            <a:ext cx="5880566" cy="300610"/>
          </a:xfrm>
          <a:prstGeom prst="rightArrow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学科配属</a:t>
            </a:r>
          </a:p>
        </p:txBody>
      </p:sp>
      <p:sp>
        <p:nvSpPr>
          <p:cNvPr id="5" name="二等辺三角形 4"/>
          <p:cNvSpPr/>
          <p:nvPr/>
        </p:nvSpPr>
        <p:spPr>
          <a:xfrm flipV="1">
            <a:off x="2081547" y="2007949"/>
            <a:ext cx="236764" cy="257423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7" name="二等辺三角形 56"/>
          <p:cNvSpPr/>
          <p:nvPr/>
        </p:nvSpPr>
        <p:spPr>
          <a:xfrm flipV="1">
            <a:off x="4059452" y="2009774"/>
            <a:ext cx="236764" cy="257423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1" name="角丸四角形 40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4323823" y="4743109"/>
            <a:ext cx="3619113" cy="27822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lIns="0" tIns="72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専門科目群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49" name="角丸四角形 48">
            <a:extLst>
              <a:ext uri="{FF2B5EF4-FFF2-40B4-BE49-F238E27FC236}">
                <a16:creationId xmlns:a16="http://schemas.microsoft.com/office/drawing/2014/main" id="{E7C6E637-4B64-2A43-A316-31D928A6518E}"/>
              </a:ext>
            </a:extLst>
          </p:cNvPr>
          <p:cNvSpPr/>
          <p:nvPr/>
        </p:nvSpPr>
        <p:spPr>
          <a:xfrm>
            <a:off x="4323823" y="3842361"/>
            <a:ext cx="3619113" cy="268770"/>
          </a:xfrm>
          <a:prstGeom prst="round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lIns="0" tIns="72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実践的演習等科目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B8EB832-EB69-44FE-8D32-374437FE8BDB}"/>
              </a:ext>
            </a:extLst>
          </p:cNvPr>
          <p:cNvSpPr txBox="1"/>
          <p:nvPr/>
        </p:nvSpPr>
        <p:spPr>
          <a:xfrm>
            <a:off x="4296216" y="193278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申請時期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3290305-F455-4329-AA9F-5D01CEA1A79C}"/>
              </a:ext>
            </a:extLst>
          </p:cNvPr>
          <p:cNvSpPr txBox="1"/>
          <p:nvPr/>
        </p:nvSpPr>
        <p:spPr>
          <a:xfrm>
            <a:off x="1652019" y="170357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申請時期</a:t>
            </a:r>
          </a:p>
        </p:txBody>
      </p:sp>
      <p:sp>
        <p:nvSpPr>
          <p:cNvPr id="59" name="角丸四角形吹き出し 46">
            <a:extLst>
              <a:ext uri="{FF2B5EF4-FFF2-40B4-BE49-F238E27FC236}">
                <a16:creationId xmlns:a16="http://schemas.microsoft.com/office/drawing/2014/main" id="{A7277E93-BFD6-4635-B3A9-56679873EA75}"/>
              </a:ext>
            </a:extLst>
          </p:cNvPr>
          <p:cNvSpPr/>
          <p:nvPr/>
        </p:nvSpPr>
        <p:spPr>
          <a:xfrm>
            <a:off x="6145770" y="2966717"/>
            <a:ext cx="1786658" cy="694856"/>
          </a:xfrm>
          <a:prstGeom prst="wedgeRoundRectCallout">
            <a:avLst>
              <a:gd name="adj1" fmla="val -38590"/>
              <a:gd name="adj2" fmla="val 84814"/>
              <a:gd name="adj3" fmla="val 16667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Franklin Gothic Book" panose="020F0502020204030204"/>
                <a:ea typeface="ＭＳ Ｐゴシック" panose="020B0600070205080204" pitchFamily="50" charset="-128"/>
                <a:cs typeface="+mn-cs"/>
              </a:rPr>
              <a:t>企業と連携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F0502020204030204"/>
                <a:ea typeface="ＭＳ Ｐゴシック" panose="020B0600070205080204" pitchFamily="50" charset="-128"/>
                <a:cs typeface="+mn-cs"/>
              </a:rPr>
              <a:t>した実践的教育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Franklin Gothic Book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83134B82-D700-4C59-9BE4-688936CDB40C}"/>
              </a:ext>
            </a:extLst>
          </p:cNvPr>
          <p:cNvSpPr/>
          <p:nvPr/>
        </p:nvSpPr>
        <p:spPr>
          <a:xfrm>
            <a:off x="6431633" y="6185672"/>
            <a:ext cx="5654505" cy="58787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40 </a:t>
            </a:r>
            <a:r>
              <a:rPr kumimoji="1" lang="ja-JP" altLang="en-US" sz="2400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名程度を対象とした</a:t>
            </a:r>
            <a:r>
              <a:rPr kumimoji="1" lang="ja-JP" altLang="en-US" sz="2400" b="1" dirty="0">
                <a:solidFill>
                  <a:srgbClr val="0000CC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選抜プログラム</a:t>
            </a:r>
            <a:endParaRPr kumimoji="1" lang="ja-JP" altLang="en-US" sz="2400" dirty="0">
              <a:solidFill>
                <a:srgbClr val="0000CC"/>
              </a:solidFill>
            </a:endParaRPr>
          </a:p>
        </p:txBody>
      </p:sp>
      <p:sp>
        <p:nvSpPr>
          <p:cNvPr id="60" name="角丸四角形吹き出し 39">
            <a:extLst>
              <a:ext uri="{FF2B5EF4-FFF2-40B4-BE49-F238E27FC236}">
                <a16:creationId xmlns:a16="http://schemas.microsoft.com/office/drawing/2014/main" id="{DD692829-9214-4820-8109-91985CA27FF0}"/>
              </a:ext>
            </a:extLst>
          </p:cNvPr>
          <p:cNvSpPr/>
          <p:nvPr/>
        </p:nvSpPr>
        <p:spPr>
          <a:xfrm>
            <a:off x="291153" y="3969954"/>
            <a:ext cx="1749385" cy="962814"/>
          </a:xfrm>
          <a:prstGeom prst="wedgeRoundRectCallout">
            <a:avLst>
              <a:gd name="adj1" fmla="val 60272"/>
              <a:gd name="adj2" fmla="val -36637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実質的には、</a:t>
            </a:r>
            <a:r>
              <a:rPr kumimoji="1" lang="ja-JP" altLang="en-US" sz="2000" b="1" dirty="0">
                <a:solidFill>
                  <a:srgbClr val="0000CC"/>
                </a:solidFill>
              </a:rPr>
              <a:t>１年後期</a:t>
            </a:r>
            <a:r>
              <a:rPr kumimoji="1" lang="ja-JP" altLang="en-US" sz="2000" dirty="0">
                <a:solidFill>
                  <a:schemeClr val="tx1"/>
                </a:solidFill>
              </a:rPr>
              <a:t>から開始</a:t>
            </a:r>
          </a:p>
        </p:txBody>
      </p:sp>
      <p:sp>
        <p:nvSpPr>
          <p:cNvPr id="3" name="角丸四角形 27">
            <a:extLst>
              <a:ext uri="{FF2B5EF4-FFF2-40B4-BE49-F238E27FC236}">
                <a16:creationId xmlns:a16="http://schemas.microsoft.com/office/drawing/2014/main" id="{EFA116F9-5010-85F5-C8D5-5B75E8D1434D}"/>
              </a:ext>
            </a:extLst>
          </p:cNvPr>
          <p:cNvSpPr/>
          <p:nvPr/>
        </p:nvSpPr>
        <p:spPr>
          <a:xfrm>
            <a:off x="9700182" y="958313"/>
            <a:ext cx="2304575" cy="33209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3600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*</a:t>
            </a: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太字科目</a:t>
            </a:r>
            <a:r>
              <a:rPr kumimoji="0" lang="ja-JP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：イノベ専用科目</a:t>
            </a:r>
            <a:endParaRPr kumimoji="1" lang="ja-JP" altLang="en-US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12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9" grpId="0" animBg="1"/>
      <p:bldP spid="7" grpId="0" animBg="1"/>
      <p:bldP spid="6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高度プログラミング（各１単位科目）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9545" y="1429555"/>
            <a:ext cx="11481622" cy="5256318"/>
          </a:xfrm>
        </p:spPr>
        <p:txBody>
          <a:bodyPr>
            <a:normAutofit/>
          </a:bodyPr>
          <a:lstStyle/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高度プログラミング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（第１ターム）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738696" lvl="1" indent="-446088"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プログラミング言語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について深く学ぶ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高度プログラミング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（第１ターム）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738696" lvl="1" indent="-446088"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SNS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からの</a:t>
            </a:r>
            <a:r>
              <a:rPr lang="ja-JP" altLang="en-US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データマイニングプログラム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について学ぶ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高度プログラミング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（第２ターム）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738696" lvl="1" indent="-446088"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ウェブプログラミング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について学ぶ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高度プログラミング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D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（第２ターム）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en-US" altLang="ja-JP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VR</a:t>
            </a:r>
            <a:r>
              <a:rPr lang="ja-JP" altLang="en-US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システム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開発について学ぶ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B11D97-53D1-4B5B-AEFB-DB5654E3DF4F}"/>
              </a:ext>
            </a:extLst>
          </p:cNvPr>
          <p:cNvSpPr txBox="1"/>
          <p:nvPr/>
        </p:nvSpPr>
        <p:spPr>
          <a:xfrm>
            <a:off x="7917632" y="1429555"/>
            <a:ext cx="3850297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全て取る必要はない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２科目以上取れば良い</a:t>
            </a:r>
          </a:p>
        </p:txBody>
      </p:sp>
    </p:spTree>
    <p:extLst>
      <p:ext uri="{BB962C8B-B14F-4D97-AF65-F5344CB8AC3E}">
        <p14:creationId xmlns:p14="http://schemas.microsoft.com/office/powerpoint/2010/main" val="31450738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正方形/長方形 59"/>
          <p:cNvSpPr/>
          <p:nvPr/>
        </p:nvSpPr>
        <p:spPr>
          <a:xfrm>
            <a:off x="7465041" y="1523999"/>
            <a:ext cx="4648582" cy="3362961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130633" y="1524000"/>
            <a:ext cx="7292352" cy="51380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dirty="0"/>
              <a:t>イノベの専門科目群と実践的演習等科目</a:t>
            </a:r>
            <a:endParaRPr kumimoji="1" lang="ja-JP" altLang="en-US" dirty="0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1571548" y="1270984"/>
            <a:ext cx="441846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専門科目群</a:t>
            </a:r>
            <a: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学科毎に整備</a:t>
            </a:r>
            <a: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)</a:t>
            </a:r>
            <a:endParaRPr kumimoji="1" lang="ja-JP" altLang="en-US" sz="2800" b="1" dirty="0">
              <a:solidFill>
                <a:srgbClr val="0000CC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8208469" y="1270984"/>
            <a:ext cx="324693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実践的演習等科目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792182" y="1987193"/>
            <a:ext cx="4186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4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課題解決型演習（２年）</a:t>
            </a:r>
            <a:endParaRPr kumimoji="1" lang="en-US" altLang="ja-JP" sz="2400" dirty="0">
              <a:solidFill>
                <a:srgbClr val="0000CC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システム開発実践（３年）</a:t>
            </a:r>
            <a:endParaRPr kumimoji="1" lang="ja-JP" altLang="en-US" sz="24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49" name="表 48"/>
          <p:cNvGraphicFramePr>
            <a:graphicFrameLocks noGrp="1"/>
          </p:cNvGraphicFramePr>
          <p:nvPr/>
        </p:nvGraphicFramePr>
        <p:xfrm>
          <a:off x="199537" y="1760336"/>
          <a:ext cx="7162484" cy="4754880"/>
        </p:xfrm>
        <a:graphic>
          <a:graphicData uri="http://schemas.openxmlformats.org/drawingml/2006/table">
            <a:tbl>
              <a:tblPr firstRow="1" bandRow="1"/>
              <a:tblGrid>
                <a:gridCol w="1975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0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5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0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400" dirty="0"/>
                        <a:t>情報工学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400" dirty="0"/>
                        <a:t>知能工学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400" dirty="0"/>
                        <a:t>システム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2400" dirty="0"/>
                        <a:t>医用情報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情報セキュリティ応用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グラフ理論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確率過程論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バイオインフォマティクス１，２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コンピュータシステム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人工知能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数値計算法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量子力学、統計力学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リコンフィギャラブル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コンピューティング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感性情報処理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メカトロニクス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b="0" dirty="0"/>
                        <a:t>医用データサイエンス</a:t>
                      </a:r>
                      <a:endParaRPr kumimoji="1" lang="en-US" altLang="ja-JP" sz="1400" b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設計最適化手法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機械学習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画像情報処理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/>
                        <a:t>ディジタル信号処理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ネットワーク設計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データマイニング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制御工学１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/>
                        <a:t>制御工学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ネットワークソフトウェア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情報検索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ロボティクス１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電気電子計測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ワイヤレスネットワーク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画像情報処理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ディジタル無線通信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/>
                        <a:t>生体情報工学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ネットワーク基盤技術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自然言語処理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オペレーティング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システム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医用情報システム開発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センサシステム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情報理論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パターン認識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/>
                        <a:t>医用情報通信工学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トラフィック分析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パターン認識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ヒューマン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インタフェース１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400" dirty="0"/>
                        <a:t>医科学概論１，２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CB11D97-53D1-4B5B-AEFB-DB5654E3DF4F}"/>
              </a:ext>
            </a:extLst>
          </p:cNvPr>
          <p:cNvSpPr txBox="1"/>
          <p:nvPr/>
        </p:nvSpPr>
        <p:spPr>
          <a:xfrm>
            <a:off x="7738729" y="3142538"/>
            <a:ext cx="4186409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企業等から提示された課題にチャレンジ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する実践的演習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２つのうちどちらかが必要</a:t>
            </a:r>
          </a:p>
        </p:txBody>
      </p:sp>
      <p:sp>
        <p:nvSpPr>
          <p:cNvPr id="14" name="角丸四角形吹き出し 13"/>
          <p:cNvSpPr/>
          <p:nvPr/>
        </p:nvSpPr>
        <p:spPr>
          <a:xfrm>
            <a:off x="7631297" y="5407732"/>
            <a:ext cx="4305036" cy="1226974"/>
          </a:xfrm>
          <a:prstGeom prst="wedgeRoundRectCallout">
            <a:avLst>
              <a:gd name="adj1" fmla="val -54332"/>
              <a:gd name="adj2" fmla="val -83906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400" b="1" dirty="0">
                <a:solidFill>
                  <a:schemeClr val="tx1"/>
                </a:solidFill>
              </a:rPr>
              <a:t>３年次科目が多い</a:t>
            </a:r>
            <a:endParaRPr kumimoji="1" lang="en-US" altLang="ja-JP" sz="2400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400" b="1" dirty="0">
                <a:solidFill>
                  <a:srgbClr val="0000CC"/>
                </a:solidFill>
              </a:rPr>
              <a:t>科目シーケンス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を参照の上、基礎の科目を計画的に履修</a:t>
            </a:r>
            <a:endParaRPr kumimoji="1" lang="en-US" altLang="ja-JP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32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ja-JP" altLang="en-US" dirty="0"/>
              <a:t>イノベーション人材育成プログラム修了認定条件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82475" y="1429555"/>
            <a:ext cx="11642492" cy="5256318"/>
          </a:xfrm>
        </p:spPr>
        <p:txBody>
          <a:bodyPr>
            <a:normAutofit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ja-JP" altLang="en-US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プログラム参加の申請</a:t>
            </a: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１年後期</a:t>
            </a: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または</a:t>
            </a:r>
            <a:r>
              <a:rPr lang="ja-JP" altLang="en-US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２年前期</a:t>
            </a: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の履修登録時）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ClrTx/>
              <a:buFont typeface="+mj-lt"/>
              <a:buAutoNum type="arabicPeriod"/>
            </a:pPr>
            <a:r>
              <a:rPr lang="ja-JP" altLang="en-US" b="1" dirty="0">
                <a:solidFill>
                  <a:srgbClr val="00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共通科目群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の全科目（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６単位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）を修得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ClrTx/>
              <a:buFont typeface="+mj-lt"/>
              <a:buAutoNum type="arabicPeriod"/>
            </a:pPr>
            <a:r>
              <a:rPr lang="ja-JP" altLang="en-US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数学系科目群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14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単位 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または</a:t>
            </a:r>
            <a:b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プログラミング系科目群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14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単位以上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を修得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ClrTx/>
              <a:buFont typeface="+mj-lt"/>
              <a:buAutoNum type="arabicPeriod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自学科の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専門科目群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の中から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６単位以上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を修得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ClrTx/>
              <a:buFont typeface="+mj-lt"/>
              <a:buAutoNum type="arabicPeriod"/>
            </a:pPr>
            <a:r>
              <a:rPr lang="ja-JP" altLang="en-US" b="1" dirty="0">
                <a:solidFill>
                  <a:srgbClr val="66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実践的演習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等の科目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１単位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を修得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角丸四角形 3"/>
          <p:cNvSpPr/>
          <p:nvPr/>
        </p:nvSpPr>
        <p:spPr>
          <a:xfrm>
            <a:off x="9010297" y="4178539"/>
            <a:ext cx="2476596" cy="826249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b="1" dirty="0"/>
              <a:t>合計</a:t>
            </a:r>
            <a:r>
              <a:rPr kumimoji="1" lang="en-US" altLang="ja-JP" sz="2400" b="1" u="sng" dirty="0"/>
              <a:t>27</a:t>
            </a:r>
            <a:r>
              <a:rPr kumimoji="1" lang="ja-JP" altLang="en-US" sz="2400" b="1" u="sng" dirty="0"/>
              <a:t>単位</a:t>
            </a:r>
            <a:r>
              <a:rPr kumimoji="1" lang="ja-JP" altLang="en-US" sz="2400" b="1" dirty="0"/>
              <a:t>以上で修了可能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05106" y="5177447"/>
            <a:ext cx="10781787" cy="138499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通常の科目との重複も多いので、</a:t>
            </a:r>
            <a:r>
              <a:rPr kumimoji="1"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少しの追加科目の修得で修了可能</a:t>
            </a:r>
            <a:endParaRPr kumimoji="1" lang="en-US" altLang="ja-JP" sz="2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意欲があれば誰でもチャレンジ可能（</a:t>
            </a:r>
            <a:r>
              <a:rPr kumimoji="1"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得意分野の成績が大事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kumimoji="1" lang="en-US" altLang="ja-JP" sz="2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プログラムはいつでも止められる（チャレンジして</a:t>
            </a:r>
            <a:r>
              <a:rPr kumimoji="1"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失うものは何もない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kumimoji="1" lang="ja-JP" altLang="en-US" sz="2800" b="1" dirty="0">
              <a:solidFill>
                <a:srgbClr val="0000CC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34062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8800" y="84137"/>
            <a:ext cx="11082338" cy="931864"/>
          </a:xfrm>
        </p:spPr>
        <p:txBody>
          <a:bodyPr>
            <a:noAutofit/>
          </a:bodyPr>
          <a:lstStyle/>
          <a:p>
            <a:r>
              <a:rPr lang="ja-JP" altLang="en-US" sz="3200" dirty="0"/>
              <a:t>イノベの制度を利用して早期進学（飛び級）で大学院入試を</a:t>
            </a:r>
            <a:br>
              <a:rPr lang="en-US" altLang="ja-JP" sz="3200" dirty="0"/>
            </a:br>
            <a:r>
              <a:rPr lang="ja-JP" altLang="en-US" sz="3200" dirty="0"/>
              <a:t>受験するには </a:t>
            </a:r>
            <a:r>
              <a:rPr lang="en-US" altLang="ja-JP" sz="3200" dirty="0"/>
              <a:t>(1)</a:t>
            </a:r>
            <a:br>
              <a:rPr lang="en-US" altLang="ja-JP" sz="3200" dirty="0"/>
            </a:br>
            <a:endParaRPr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type="body" sz="quarter" idx="13"/>
          </p:nvPr>
        </p:nvSpPr>
        <p:spPr>
          <a:xfrm>
            <a:off x="559041" y="1283172"/>
            <a:ext cx="11082586" cy="549032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/>
              <a:t>早期進学（飛び級）で大学院入試を受験するためには，出願前に事前審査を受けなければなりません．以下をすべて満たす人にその資格があります．</a:t>
            </a:r>
            <a:endParaRPr lang="en-US" altLang="ja-JP" dirty="0"/>
          </a:p>
          <a:p>
            <a:pPr marL="457200" indent="-457200">
              <a:lnSpc>
                <a:spcPct val="100000"/>
              </a:lnSpc>
              <a:buClrTx/>
              <a:buFont typeface="+mj-ea"/>
              <a:buAutoNum type="circleNumDbPlain"/>
            </a:pPr>
            <a:r>
              <a:rPr lang="en-US" altLang="ja-JP" sz="2400" dirty="0"/>
              <a:t>2</a:t>
            </a:r>
            <a:r>
              <a:rPr lang="ja-JP" altLang="en-US" sz="2400" dirty="0"/>
              <a:t>年次までに</a:t>
            </a:r>
            <a:r>
              <a:rPr lang="ja-JP" altLang="en-US" sz="2400" b="1" dirty="0">
                <a:solidFill>
                  <a:srgbClr val="0000CC"/>
                </a:solidFill>
              </a:rPr>
              <a:t>全学共通系科目の各区分および外国語系科目</a:t>
            </a:r>
            <a:r>
              <a:rPr lang="ja-JP" altLang="en-US" sz="2400" dirty="0"/>
              <a:t>について卒業要件を</a:t>
            </a:r>
            <a:br>
              <a:rPr lang="en-US" altLang="ja-JP" sz="2400" dirty="0"/>
            </a:br>
            <a:r>
              <a:rPr lang="ja-JP" altLang="en-US" sz="2400" dirty="0"/>
              <a:t>満たす単位数（合計が</a:t>
            </a:r>
            <a:r>
              <a:rPr lang="en-US" altLang="ja-JP" sz="2400" dirty="0"/>
              <a:t>33</a:t>
            </a:r>
            <a:r>
              <a:rPr lang="ja-JP" altLang="en-US" sz="2400" dirty="0"/>
              <a:t>単位以上）を修得していること</a:t>
            </a:r>
            <a:endParaRPr lang="en-US" altLang="ja-JP" sz="2400" dirty="0"/>
          </a:p>
          <a:p>
            <a:pPr marL="457200" indent="-457200">
              <a:lnSpc>
                <a:spcPct val="100000"/>
              </a:lnSpc>
              <a:buClrTx/>
              <a:buFont typeface="+mj-ea"/>
              <a:buAutoNum type="circleNumDbPlain"/>
            </a:pPr>
            <a:r>
              <a:rPr lang="en-US" altLang="ja-JP" sz="2400" dirty="0"/>
              <a:t>2</a:t>
            </a:r>
            <a:r>
              <a:rPr lang="ja-JP" altLang="en-US" sz="2400" dirty="0"/>
              <a:t>年次までに開講された</a:t>
            </a:r>
            <a:r>
              <a:rPr lang="ja-JP" altLang="en-US" sz="2400" b="1" dirty="0">
                <a:solidFill>
                  <a:srgbClr val="0000CC"/>
                </a:solidFill>
              </a:rPr>
              <a:t>学部の専門教育科目の必修科目</a:t>
            </a:r>
            <a:r>
              <a:rPr lang="ja-JP" altLang="en-US" sz="2400" dirty="0"/>
              <a:t>の単位をすべて修得</a:t>
            </a:r>
            <a:br>
              <a:rPr lang="en-US" altLang="ja-JP" sz="2400" dirty="0"/>
            </a:br>
            <a:r>
              <a:rPr lang="ja-JP" altLang="en-US" sz="2400" dirty="0"/>
              <a:t>していること</a:t>
            </a:r>
            <a:endParaRPr lang="en-US" altLang="ja-JP" sz="2400" dirty="0"/>
          </a:p>
          <a:p>
            <a:pPr marL="457200" indent="-457200">
              <a:lnSpc>
                <a:spcPct val="100000"/>
              </a:lnSpc>
              <a:buClrTx/>
              <a:buFont typeface="+mj-ea"/>
              <a:buAutoNum type="circleNumDbPlain"/>
            </a:pPr>
            <a:r>
              <a:rPr lang="en-US" altLang="ja-JP" sz="2400" dirty="0"/>
              <a:t>3</a:t>
            </a:r>
            <a:r>
              <a:rPr lang="ja-JP" altLang="en-US" sz="2400" dirty="0"/>
              <a:t>年次までに</a:t>
            </a:r>
            <a:r>
              <a:rPr lang="ja-JP" altLang="en-US" sz="2400" b="1" dirty="0">
                <a:solidFill>
                  <a:srgbClr val="0000CC"/>
                </a:solidFill>
              </a:rPr>
              <a:t>修得見込みの単位数</a:t>
            </a:r>
            <a:r>
              <a:rPr lang="ja-JP" altLang="en-US" sz="2400" dirty="0"/>
              <a:t>が，卒業要件単位数から</a:t>
            </a:r>
            <a:r>
              <a:rPr lang="en-US" altLang="ja-JP" sz="2400" dirty="0"/>
              <a:t>4</a:t>
            </a:r>
            <a:r>
              <a:rPr lang="ja-JP" altLang="en-US" sz="2400" dirty="0"/>
              <a:t>年次に開講される</a:t>
            </a:r>
            <a:br>
              <a:rPr lang="en-US" altLang="ja-JP" sz="2400" dirty="0"/>
            </a:br>
            <a:r>
              <a:rPr lang="ja-JP" altLang="en-US" sz="2400" dirty="0"/>
              <a:t>必修科目の単位数を除いた単位数以上であること</a:t>
            </a:r>
            <a:endParaRPr lang="en-US" altLang="ja-JP" sz="2400" dirty="0"/>
          </a:p>
          <a:p>
            <a:pPr marL="457200" indent="-457200">
              <a:lnSpc>
                <a:spcPct val="100000"/>
              </a:lnSpc>
              <a:buClrTx/>
              <a:buFont typeface="+mj-ea"/>
              <a:buAutoNum type="circleNumDbPlain"/>
            </a:pPr>
            <a:r>
              <a:rPr lang="ja-JP" altLang="en-US" sz="2400" b="1" dirty="0">
                <a:solidFill>
                  <a:srgbClr val="0000CC"/>
                </a:solidFill>
              </a:rPr>
              <a:t>イノベーション人材育成プログラムで優秀な成績を収めていること</a:t>
            </a:r>
            <a:endParaRPr lang="en-US" altLang="ja-JP" sz="2400" b="1" dirty="0">
              <a:solidFill>
                <a:srgbClr val="0000CC"/>
              </a:solidFill>
            </a:endParaRPr>
          </a:p>
          <a:p>
            <a:pPr marL="457200" indent="-457200">
              <a:lnSpc>
                <a:spcPct val="100000"/>
              </a:lnSpc>
              <a:buClrTx/>
              <a:buFont typeface="+mj-ea"/>
              <a:buAutoNum type="circleNumDbPlain"/>
            </a:pPr>
            <a:r>
              <a:rPr lang="ja-JP" altLang="en-US" sz="2400" dirty="0"/>
              <a:t>人物面で優れ，志望する専攻に対する</a:t>
            </a:r>
            <a:r>
              <a:rPr lang="ja-JP" altLang="en-US" sz="2400" b="1" dirty="0">
                <a:solidFill>
                  <a:srgbClr val="0000CC"/>
                </a:solidFill>
              </a:rPr>
              <a:t>熱意と適正</a:t>
            </a:r>
            <a:r>
              <a:rPr lang="ja-JP" altLang="en-US" sz="2400" dirty="0"/>
              <a:t>を有すると認められること</a:t>
            </a:r>
            <a:endParaRPr lang="en-US" altLang="ja-JP" sz="24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7DC7907-50FC-D41D-4C0F-E4CE88E4E8B1}"/>
              </a:ext>
            </a:extLst>
          </p:cNvPr>
          <p:cNvSpPr/>
          <p:nvPr/>
        </p:nvSpPr>
        <p:spPr>
          <a:xfrm>
            <a:off x="481667" y="2308860"/>
            <a:ext cx="11228665" cy="381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52C59057-D264-1C6B-CB0C-B54A797F8C01}"/>
              </a:ext>
            </a:extLst>
          </p:cNvPr>
          <p:cNvSpPr/>
          <p:nvPr/>
        </p:nvSpPr>
        <p:spPr>
          <a:xfrm>
            <a:off x="10257694" y="4747261"/>
            <a:ext cx="1560492" cy="681182"/>
          </a:xfrm>
          <a:prstGeom prst="wedgeRoundRectCallout">
            <a:avLst>
              <a:gd name="adj1" fmla="val -98898"/>
              <a:gd name="adj2" fmla="val 2988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次ページで</a:t>
            </a:r>
            <a:br>
              <a:rPr kumimoji="1" lang="en-US" altLang="ja-JP" sz="2000" dirty="0">
                <a:solidFill>
                  <a:schemeClr val="tx1"/>
                </a:solidFill>
              </a:rPr>
            </a:br>
            <a:r>
              <a:rPr kumimoji="1" lang="ja-JP" altLang="en-US" sz="2000" dirty="0">
                <a:solidFill>
                  <a:schemeClr val="tx1"/>
                </a:solidFill>
              </a:rPr>
              <a:t>補足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32C5241-334A-D7BC-D804-378166E8933B}"/>
              </a:ext>
            </a:extLst>
          </p:cNvPr>
          <p:cNvSpPr txBox="1"/>
          <p:nvPr/>
        </p:nvSpPr>
        <p:spPr>
          <a:xfrm>
            <a:off x="2668659" y="6162261"/>
            <a:ext cx="9049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※</a:t>
            </a:r>
            <a:r>
              <a:rPr kumimoji="1" lang="ja-JP" altLang="en-US" dirty="0">
                <a:solidFill>
                  <a:srgbClr val="FF0000"/>
                </a:solidFill>
              </a:rPr>
              <a:t> これは大学院入試の募集要項に記載される内容です．年度により内容が一部変更になる</a:t>
            </a:r>
            <a:br>
              <a:rPr kumimoji="1" lang="en-US" altLang="ja-JP" dirty="0">
                <a:solidFill>
                  <a:srgbClr val="FF0000"/>
                </a:solidFill>
              </a:rPr>
            </a:br>
            <a:r>
              <a:rPr kumimoji="1" lang="ja-JP" altLang="en-US" dirty="0">
                <a:solidFill>
                  <a:srgbClr val="FF0000"/>
                </a:solidFill>
              </a:rPr>
              <a:t>     可能性もありますので，受験年度の募集要項をよく確認してください．</a:t>
            </a:r>
          </a:p>
        </p:txBody>
      </p:sp>
    </p:spTree>
    <p:extLst>
      <p:ext uri="{BB962C8B-B14F-4D97-AF65-F5344CB8AC3E}">
        <p14:creationId xmlns:p14="http://schemas.microsoft.com/office/powerpoint/2010/main" val="487937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8800" y="84137"/>
            <a:ext cx="11082338" cy="931864"/>
          </a:xfrm>
        </p:spPr>
        <p:txBody>
          <a:bodyPr>
            <a:noAutofit/>
          </a:bodyPr>
          <a:lstStyle/>
          <a:p>
            <a:r>
              <a:rPr lang="ja-JP" altLang="en-US" sz="3200" dirty="0"/>
              <a:t>イノベの制度を利用して早期進学（飛び級）で大学院入試を</a:t>
            </a:r>
            <a:br>
              <a:rPr lang="en-US" altLang="ja-JP" sz="3200" dirty="0"/>
            </a:br>
            <a:r>
              <a:rPr lang="ja-JP" altLang="en-US" sz="3200" dirty="0"/>
              <a:t>受験するには</a:t>
            </a:r>
            <a:r>
              <a:rPr lang="en-US" altLang="ja-JP" sz="3200" dirty="0"/>
              <a:t> (2)</a:t>
            </a:r>
            <a:br>
              <a:rPr lang="en-US" altLang="ja-JP" sz="3200" dirty="0"/>
            </a:br>
            <a:endParaRPr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type="body" sz="quarter" idx="13"/>
          </p:nvPr>
        </p:nvSpPr>
        <p:spPr>
          <a:xfrm>
            <a:off x="559041" y="1283172"/>
            <a:ext cx="11082586" cy="549032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/>
              <a:t>前ページ④「イノベで優秀」は，以下をすべて満たす見込みがあるか</a:t>
            </a:r>
            <a:br>
              <a:rPr lang="en-US" altLang="ja-JP" dirty="0"/>
            </a:br>
            <a:r>
              <a:rPr lang="ja-JP" altLang="en-US" dirty="0"/>
              <a:t>どうかで評価されます</a:t>
            </a:r>
            <a:br>
              <a:rPr lang="en-US" altLang="ja-JP" sz="2400" dirty="0"/>
            </a:br>
            <a:endParaRPr lang="en-US" altLang="ja-JP" dirty="0"/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ja-JP" altLang="en-US" b="1" dirty="0">
                <a:solidFill>
                  <a:srgbClr val="0000CC"/>
                </a:solidFill>
              </a:rPr>
              <a:t>大学入学後</a:t>
            </a:r>
            <a:r>
              <a:rPr lang="ja-JP" altLang="en-US" dirty="0"/>
              <a:t>（休学期間を除き）</a:t>
            </a:r>
            <a:r>
              <a:rPr lang="ja-JP" altLang="en-US" b="1" dirty="0">
                <a:solidFill>
                  <a:srgbClr val="0000CC"/>
                </a:solidFill>
              </a:rPr>
              <a:t>３年間</a:t>
            </a:r>
            <a:r>
              <a:rPr lang="ja-JP" altLang="en-US" dirty="0"/>
              <a:t>でイノベ修了見込みであること</a:t>
            </a:r>
            <a:endParaRPr lang="en-US" altLang="ja-JP" dirty="0"/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ja-JP" altLang="en-US" dirty="0"/>
              <a:t>イノベ科目（共通科目群，数学系科目群かプログラム系科目群のどちらか一方，専門科目群，実践的演習等科目）のうちで</a:t>
            </a:r>
            <a:r>
              <a:rPr lang="ja-JP" altLang="en-US" b="1" dirty="0">
                <a:solidFill>
                  <a:srgbClr val="0000CC"/>
                </a:solidFill>
              </a:rPr>
              <a:t>５科目以上で「秀」</a:t>
            </a:r>
            <a:r>
              <a:rPr lang="ja-JP" altLang="en-US" dirty="0"/>
              <a:t>の成績を修めて</a:t>
            </a:r>
            <a:br>
              <a:rPr lang="en-US" altLang="ja-JP" dirty="0"/>
            </a:br>
            <a:r>
              <a:rPr lang="ja-JP" altLang="en-US" dirty="0"/>
              <a:t>いること</a:t>
            </a:r>
            <a:endParaRPr lang="en-US" altLang="ja-JP" b="1" dirty="0">
              <a:solidFill>
                <a:srgbClr val="0070C0"/>
              </a:solidFill>
            </a:endParaRP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ja-JP" altLang="en-US" b="1" dirty="0">
                <a:solidFill>
                  <a:srgbClr val="0000CC"/>
                </a:solidFill>
              </a:rPr>
              <a:t>必修の実験をすべて「優」以上</a:t>
            </a:r>
            <a:r>
              <a:rPr lang="ja-JP" altLang="en-US" dirty="0"/>
              <a:t>の成績で修めていること</a:t>
            </a:r>
            <a:endParaRPr lang="en-US" altLang="ja-JP" dirty="0"/>
          </a:p>
          <a:p>
            <a:pPr>
              <a:lnSpc>
                <a:spcPct val="100000"/>
              </a:lnSpc>
            </a:pPr>
            <a:endParaRPr lang="en-US" altLang="ja-JP" sz="2400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4290948-35BD-A371-F761-DAAD20F915AE}"/>
              </a:ext>
            </a:extLst>
          </p:cNvPr>
          <p:cNvSpPr/>
          <p:nvPr/>
        </p:nvSpPr>
        <p:spPr>
          <a:xfrm>
            <a:off x="830581" y="2575560"/>
            <a:ext cx="10950708" cy="22353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576F27-30B0-B2C4-7B0E-56F0A2DB2FF4}"/>
              </a:ext>
            </a:extLst>
          </p:cNvPr>
          <p:cNvSpPr txBox="1"/>
          <p:nvPr/>
        </p:nvSpPr>
        <p:spPr>
          <a:xfrm>
            <a:off x="1935480" y="6128086"/>
            <a:ext cx="832008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latin typeface="+mn-ea"/>
                <a:cs typeface="Meiryo UI" panose="020B0604030504040204" pitchFamily="50" charset="-128"/>
              </a:rPr>
              <a:t>詳しく知りたい人は教務委員に問い合わせてください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C7C089B-2447-3577-EDBA-97286B51FB1D}"/>
              </a:ext>
            </a:extLst>
          </p:cNvPr>
          <p:cNvSpPr txBox="1"/>
          <p:nvPr/>
        </p:nvSpPr>
        <p:spPr>
          <a:xfrm>
            <a:off x="2052085" y="5005191"/>
            <a:ext cx="8087830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大学院へは推薦入試で（</a:t>
            </a:r>
            <a:r>
              <a:rPr kumimoji="1" lang="ja-JP" altLang="en-US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奨学金の対象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卒業はしないが</a:t>
            </a:r>
            <a:r>
              <a:rPr kumimoji="1" lang="ja-JP" altLang="en-US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学位の取得は可能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（卒業と同等）</a:t>
            </a:r>
            <a:endParaRPr kumimoji="1" lang="ja-JP" altLang="en-US" sz="2800" b="1" dirty="0">
              <a:solidFill>
                <a:srgbClr val="0000CC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94320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グループ化 34"/>
          <p:cNvGrpSpPr/>
          <p:nvPr/>
        </p:nvGrpSpPr>
        <p:grpSpPr>
          <a:xfrm>
            <a:off x="5885225" y="1340065"/>
            <a:ext cx="6079288" cy="5319132"/>
            <a:chOff x="3072985" y="1340064"/>
            <a:chExt cx="6079288" cy="5319132"/>
          </a:xfrm>
        </p:grpSpPr>
        <p:grpSp>
          <p:nvGrpSpPr>
            <p:cNvPr id="36" name="グループ化 35"/>
            <p:cNvGrpSpPr/>
            <p:nvPr/>
          </p:nvGrpSpPr>
          <p:grpSpPr>
            <a:xfrm>
              <a:off x="4234439" y="1340064"/>
              <a:ext cx="4917834" cy="5309308"/>
              <a:chOff x="4234439" y="1340064"/>
              <a:chExt cx="4917834" cy="5309308"/>
            </a:xfrm>
          </p:grpSpPr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4E20F066-392D-4638-9BA5-B8C4C333D108}"/>
                  </a:ext>
                </a:extLst>
              </p:cNvPr>
              <p:cNvSpPr/>
              <p:nvPr/>
            </p:nvSpPr>
            <p:spPr>
              <a:xfrm>
                <a:off x="4234439" y="6148556"/>
                <a:ext cx="4872864" cy="469290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全学共通系科目（１～４年次）</a:t>
                </a:r>
              </a:p>
            </p:txBody>
          </p:sp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2A72CB9A-202E-4465-A127-06FC1CB5E2E4}"/>
                  </a:ext>
                </a:extLst>
              </p:cNvPr>
              <p:cNvSpPr/>
              <p:nvPr/>
            </p:nvSpPr>
            <p:spPr>
              <a:xfrm>
                <a:off x="8553182" y="1340064"/>
                <a:ext cx="599091" cy="5262009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総合共通科目・体育・一般情報処理</a:t>
                </a:r>
              </a:p>
            </p:txBody>
          </p:sp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8D8E09C6-8710-49F1-8988-ACBD7D5141C1}"/>
                  </a:ext>
                </a:extLst>
              </p:cNvPr>
              <p:cNvSpPr/>
              <p:nvPr/>
            </p:nvSpPr>
            <p:spPr>
              <a:xfrm>
                <a:off x="7906797" y="1340064"/>
                <a:ext cx="646384" cy="4804502"/>
              </a:xfrm>
              <a:prstGeom prst="rect">
                <a:avLst/>
              </a:prstGeom>
              <a:solidFill>
                <a:srgbClr val="CCFFFF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地域・キャリア形成科目</a:t>
                </a:r>
              </a:p>
            </p:txBody>
          </p:sp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A42E43BF-91F5-4E1A-99BB-4E20718A388E}"/>
                  </a:ext>
                </a:extLst>
              </p:cNvPr>
              <p:cNvSpPr/>
              <p:nvPr/>
            </p:nvSpPr>
            <p:spPr>
              <a:xfrm>
                <a:off x="7343425" y="1340064"/>
                <a:ext cx="563371" cy="4804502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外国語系科目</a:t>
                </a:r>
              </a:p>
            </p:txBody>
          </p:sp>
          <p:cxnSp>
            <p:nvCxnSpPr>
              <p:cNvPr id="42" name="直線コネクタ 41"/>
              <p:cNvCxnSpPr/>
              <p:nvPr/>
            </p:nvCxnSpPr>
            <p:spPr>
              <a:xfrm>
                <a:off x="7322406" y="1355830"/>
                <a:ext cx="0" cy="479832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コネクタ 42"/>
              <p:cNvCxnSpPr/>
              <p:nvPr/>
            </p:nvCxnSpPr>
            <p:spPr>
              <a:xfrm>
                <a:off x="9152273" y="1355830"/>
                <a:ext cx="0" cy="529354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43"/>
              <p:cNvCxnSpPr/>
              <p:nvPr/>
            </p:nvCxnSpPr>
            <p:spPr>
              <a:xfrm flipH="1">
                <a:off x="7342359" y="1370685"/>
                <a:ext cx="180991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/>
              <p:cNvCxnSpPr/>
              <p:nvPr/>
            </p:nvCxnSpPr>
            <p:spPr>
              <a:xfrm flipH="1">
                <a:off x="4234439" y="6638331"/>
                <a:ext cx="49178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線コネクタ 45"/>
              <p:cNvCxnSpPr/>
              <p:nvPr/>
            </p:nvCxnSpPr>
            <p:spPr>
              <a:xfrm flipH="1">
                <a:off x="4234439" y="6154158"/>
                <a:ext cx="308796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線コネクタ 46"/>
              <p:cNvCxnSpPr/>
              <p:nvPr/>
            </p:nvCxnSpPr>
            <p:spPr>
              <a:xfrm>
                <a:off x="4234439" y="6154158"/>
                <a:ext cx="0" cy="47944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グループ化 47"/>
            <p:cNvGrpSpPr/>
            <p:nvPr/>
          </p:nvGrpSpPr>
          <p:grpSpPr>
            <a:xfrm>
              <a:off x="3072985" y="1341080"/>
              <a:ext cx="4169617" cy="5318116"/>
              <a:chOff x="3072985" y="1341080"/>
              <a:chExt cx="4169617" cy="5318116"/>
            </a:xfrm>
          </p:grpSpPr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4E20F066-392D-4638-9BA5-B8C4C333D108}"/>
                  </a:ext>
                </a:extLst>
              </p:cNvPr>
              <p:cNvSpPr/>
              <p:nvPr/>
            </p:nvSpPr>
            <p:spPr>
              <a:xfrm>
                <a:off x="3086288" y="6081708"/>
                <a:ext cx="1084087" cy="567664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正方形/長方形 49">
                <a:extLst>
                  <a:ext uri="{FF2B5EF4-FFF2-40B4-BE49-F238E27FC236}">
                    <a16:creationId xmlns:a16="http://schemas.microsoft.com/office/drawing/2014/main" id="{4E20F066-392D-4638-9BA5-B8C4C333D108}"/>
                  </a:ext>
                </a:extLst>
              </p:cNvPr>
              <p:cNvSpPr/>
              <p:nvPr/>
            </p:nvSpPr>
            <p:spPr>
              <a:xfrm>
                <a:off x="3072985" y="5351344"/>
                <a:ext cx="4157154" cy="754114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学部共通科目（１～３年次）</a:t>
                </a:r>
              </a:p>
            </p:txBody>
          </p:sp>
          <p:sp>
            <p:nvSpPr>
              <p:cNvPr id="51" name="正方形/長方形 50">
                <a:extLst>
                  <a:ext uri="{FF2B5EF4-FFF2-40B4-BE49-F238E27FC236}">
                    <a16:creationId xmlns:a16="http://schemas.microsoft.com/office/drawing/2014/main" id="{4E20F066-392D-4638-9BA5-B8C4C333D108}"/>
                  </a:ext>
                </a:extLst>
              </p:cNvPr>
              <p:cNvSpPr/>
              <p:nvPr/>
            </p:nvSpPr>
            <p:spPr>
              <a:xfrm>
                <a:off x="6141024" y="2630208"/>
                <a:ext cx="1084087" cy="2721135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正方形/長方形 51">
                <a:extLst>
                  <a:ext uri="{FF2B5EF4-FFF2-40B4-BE49-F238E27FC236}">
                    <a16:creationId xmlns:a16="http://schemas.microsoft.com/office/drawing/2014/main" id="{4E20F066-392D-4638-9BA5-B8C4C333D108}"/>
                  </a:ext>
                </a:extLst>
              </p:cNvPr>
              <p:cNvSpPr/>
              <p:nvPr/>
            </p:nvSpPr>
            <p:spPr>
              <a:xfrm>
                <a:off x="3084870" y="1355695"/>
                <a:ext cx="4140241" cy="1235876"/>
              </a:xfrm>
              <a:prstGeom prst="rect">
                <a:avLst/>
              </a:prstGeom>
              <a:solidFill>
                <a:srgbClr val="6600CC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bg1"/>
                    </a:solidFill>
                  </a:rPr>
                  <a:t>卒業研究（４年次）</a:t>
                </a:r>
              </a:p>
            </p:txBody>
          </p:sp>
          <p:sp>
            <p:nvSpPr>
              <p:cNvPr id="53" name="正方形/長方形 52">
                <a:extLst>
                  <a:ext uri="{FF2B5EF4-FFF2-40B4-BE49-F238E27FC236}">
                    <a16:creationId xmlns:a16="http://schemas.microsoft.com/office/drawing/2014/main" id="{A15A82C1-21E5-45A6-BC0F-5C4678E10A15}"/>
                  </a:ext>
                </a:extLst>
              </p:cNvPr>
              <p:cNvSpPr/>
              <p:nvPr/>
            </p:nvSpPr>
            <p:spPr>
              <a:xfrm>
                <a:off x="3093787" y="2630208"/>
                <a:ext cx="3014790" cy="2678037"/>
              </a:xfrm>
              <a:prstGeom prst="rect">
                <a:avLst/>
              </a:prstGeom>
              <a:solidFill>
                <a:srgbClr val="99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kumimoji="1" lang="ja-JP" altLang="en-US" sz="2400" b="1" dirty="0"/>
                  <a:t>学科毎の</a:t>
                </a:r>
                <a:endParaRPr kumimoji="1" lang="en-US" altLang="ja-JP" sz="2400" b="1" dirty="0"/>
              </a:p>
              <a:p>
                <a:r>
                  <a:rPr kumimoji="1" lang="ja-JP" altLang="en-US" sz="2400" b="1" dirty="0"/>
                  <a:t>専門基礎科目・</a:t>
                </a:r>
                <a:endParaRPr kumimoji="1" lang="en-US" altLang="ja-JP" sz="2400" b="1" dirty="0"/>
              </a:p>
              <a:p>
                <a:r>
                  <a:rPr kumimoji="1" lang="ja-JP" altLang="en-US" sz="2400" b="1" dirty="0"/>
                  <a:t>専門科目</a:t>
                </a:r>
                <a:endParaRPr kumimoji="1" lang="en-US" altLang="ja-JP" sz="2400" b="1" dirty="0"/>
              </a:p>
              <a:p>
                <a:r>
                  <a:rPr kumimoji="1" lang="ja-JP" altLang="en-US" sz="2400" b="1" dirty="0"/>
                  <a:t>（２～３年次）</a:t>
                </a:r>
              </a:p>
            </p:txBody>
          </p:sp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A15A82C1-21E5-45A6-BC0F-5C4678E10A15}"/>
                  </a:ext>
                </a:extLst>
              </p:cNvPr>
              <p:cNvSpPr/>
              <p:nvPr/>
            </p:nvSpPr>
            <p:spPr>
              <a:xfrm>
                <a:off x="5283798" y="2770526"/>
                <a:ext cx="665159" cy="1266496"/>
              </a:xfrm>
              <a:prstGeom prst="rect">
                <a:avLst/>
              </a:prstGeom>
              <a:solidFill>
                <a:srgbClr val="0066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b="1" dirty="0">
                    <a:solidFill>
                      <a:schemeClr val="bg1"/>
                    </a:solidFill>
                  </a:rPr>
                  <a:t>学科</a:t>
                </a:r>
                <a:endParaRPr kumimoji="1" lang="en-US" altLang="ja-JP" b="1" dirty="0">
                  <a:solidFill>
                    <a:schemeClr val="bg1"/>
                  </a:solidFill>
                </a:endParaRPr>
              </a:p>
              <a:p>
                <a:pPr algn="ctr"/>
                <a:r>
                  <a:rPr kumimoji="1" lang="ja-JP" altLang="en-US" b="1" dirty="0">
                    <a:solidFill>
                      <a:schemeClr val="bg1"/>
                    </a:solidFill>
                  </a:rPr>
                  <a:t>実験</a:t>
                </a:r>
              </a:p>
            </p:txBody>
          </p:sp>
          <p:sp>
            <p:nvSpPr>
              <p:cNvPr id="55" name="正方形/長方形 54">
                <a:extLst>
                  <a:ext uri="{FF2B5EF4-FFF2-40B4-BE49-F238E27FC236}">
                    <a16:creationId xmlns:a16="http://schemas.microsoft.com/office/drawing/2014/main" id="{A15A82C1-21E5-45A6-BC0F-5C4678E10A15}"/>
                  </a:ext>
                </a:extLst>
              </p:cNvPr>
              <p:cNvSpPr/>
              <p:nvPr/>
            </p:nvSpPr>
            <p:spPr>
              <a:xfrm>
                <a:off x="6358863" y="4041749"/>
                <a:ext cx="665159" cy="1266496"/>
              </a:xfrm>
              <a:prstGeom prst="rect">
                <a:avLst/>
              </a:prstGeom>
              <a:solidFill>
                <a:srgbClr val="99003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b="1" dirty="0">
                    <a:solidFill>
                      <a:schemeClr val="bg1"/>
                    </a:solidFill>
                  </a:rPr>
                  <a:t>基礎</a:t>
                </a:r>
                <a:endParaRPr kumimoji="1" lang="en-US" altLang="ja-JP" b="1" dirty="0">
                  <a:solidFill>
                    <a:schemeClr val="bg1"/>
                  </a:solidFill>
                </a:endParaRPr>
              </a:p>
              <a:p>
                <a:pPr algn="ctr"/>
                <a:r>
                  <a:rPr kumimoji="1" lang="ja-JP" altLang="en-US" b="1" dirty="0">
                    <a:solidFill>
                      <a:schemeClr val="bg1"/>
                    </a:solidFill>
                  </a:rPr>
                  <a:t>実験</a:t>
                </a:r>
              </a:p>
            </p:txBody>
          </p:sp>
          <p:cxnSp>
            <p:nvCxnSpPr>
              <p:cNvPr id="56" name="直線コネクタ 55"/>
              <p:cNvCxnSpPr/>
              <p:nvPr/>
            </p:nvCxnSpPr>
            <p:spPr>
              <a:xfrm>
                <a:off x="3078948" y="1370685"/>
                <a:ext cx="0" cy="527868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コネクタ 56"/>
              <p:cNvCxnSpPr/>
              <p:nvPr/>
            </p:nvCxnSpPr>
            <p:spPr>
              <a:xfrm flipH="1" flipV="1">
                <a:off x="4149494" y="6082023"/>
                <a:ext cx="3058495" cy="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線コネクタ 57"/>
              <p:cNvCxnSpPr/>
              <p:nvPr/>
            </p:nvCxnSpPr>
            <p:spPr>
              <a:xfrm flipH="1">
                <a:off x="7211569" y="1359124"/>
                <a:ext cx="14990" cy="473477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線コネクタ 58"/>
              <p:cNvCxnSpPr/>
              <p:nvPr/>
            </p:nvCxnSpPr>
            <p:spPr>
              <a:xfrm flipH="1">
                <a:off x="3106427" y="1341080"/>
                <a:ext cx="4136175" cy="746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テキスト ボックス 59"/>
              <p:cNvSpPr txBox="1"/>
              <p:nvPr/>
            </p:nvSpPr>
            <p:spPr>
              <a:xfrm>
                <a:off x="3628082" y="5123579"/>
                <a:ext cx="1928552" cy="369332"/>
              </a:xfrm>
              <a:prstGeom prst="rect">
                <a:avLst/>
              </a:prstGeom>
              <a:solidFill>
                <a:srgbClr val="FFFF00">
                  <a:alpha val="6980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dirty="0"/>
                  <a:t>学科配属</a:t>
                </a:r>
              </a:p>
            </p:txBody>
          </p:sp>
          <p:sp>
            <p:nvSpPr>
              <p:cNvPr id="61" name="テキスト ボックス 60"/>
              <p:cNvSpPr txBox="1"/>
              <p:nvPr/>
            </p:nvSpPr>
            <p:spPr>
              <a:xfrm>
                <a:off x="3632427" y="2398393"/>
                <a:ext cx="1928552" cy="369332"/>
              </a:xfrm>
              <a:prstGeom prst="rect">
                <a:avLst/>
              </a:prstGeom>
              <a:solidFill>
                <a:srgbClr val="FFFF00">
                  <a:alpha val="6980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dirty="0"/>
                  <a:t>講座配属</a:t>
                </a:r>
              </a:p>
            </p:txBody>
          </p:sp>
          <p:cxnSp>
            <p:nvCxnSpPr>
              <p:cNvPr id="62" name="直線コネクタ 61"/>
              <p:cNvCxnSpPr/>
              <p:nvPr/>
            </p:nvCxnSpPr>
            <p:spPr>
              <a:xfrm>
                <a:off x="4150624" y="6081708"/>
                <a:ext cx="0" cy="5774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コネクタ 62"/>
              <p:cNvCxnSpPr/>
              <p:nvPr/>
            </p:nvCxnSpPr>
            <p:spPr>
              <a:xfrm flipH="1">
                <a:off x="3084871" y="6653981"/>
                <a:ext cx="1064623" cy="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dirty="0"/>
              <a:t>早期卒業制度との違い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6211" y="1192847"/>
            <a:ext cx="4999509" cy="2065863"/>
          </a:xfrm>
        </p:spPr>
        <p:txBody>
          <a:bodyPr>
            <a:normAutofit/>
          </a:bodyPr>
          <a:lstStyle/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b="1" dirty="0">
                <a:solidFill>
                  <a:srgbClr val="0000CC"/>
                </a:solidFill>
              </a:rPr>
              <a:t>早期卒業</a:t>
            </a:r>
            <a:endParaRPr lang="en-US" altLang="ja-JP" b="1" dirty="0">
              <a:solidFill>
                <a:srgbClr val="0000CC"/>
              </a:solidFill>
            </a:endParaRPr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３年または３年半で卒業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卒業に必要な全科目を履修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b="1" dirty="0"/>
              <a:t>全科目で好成績</a:t>
            </a:r>
            <a:endParaRPr lang="en-US" altLang="ja-JP" b="1" dirty="0"/>
          </a:p>
        </p:txBody>
      </p:sp>
      <p:sp>
        <p:nvSpPr>
          <p:cNvPr id="4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4698414" y="5539738"/>
            <a:ext cx="1494053" cy="693683"/>
          </a:xfrm>
          <a:prstGeom prst="chevron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１年</a:t>
            </a:r>
          </a:p>
        </p:txBody>
      </p:sp>
      <p:sp>
        <p:nvSpPr>
          <p:cNvPr id="5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4698414" y="4273242"/>
            <a:ext cx="1494053" cy="693683"/>
          </a:xfrm>
          <a:prstGeom prst="chevron">
            <a:avLst/>
          </a:prstGeom>
          <a:solidFill>
            <a:srgbClr val="FF0000">
              <a:alpha val="50196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２年</a:t>
            </a:r>
          </a:p>
        </p:txBody>
      </p:sp>
      <p:sp>
        <p:nvSpPr>
          <p:cNvPr id="6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4698414" y="3006746"/>
            <a:ext cx="1494053" cy="693683"/>
          </a:xfrm>
          <a:prstGeom prst="chevron">
            <a:avLst/>
          </a:prstGeom>
          <a:solidFill>
            <a:srgbClr val="66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３年</a:t>
            </a:r>
          </a:p>
        </p:txBody>
      </p:sp>
      <p:sp>
        <p:nvSpPr>
          <p:cNvPr id="7" name="矢印: 山形 18">
            <a:extLst>
              <a:ext uri="{FF2B5EF4-FFF2-40B4-BE49-F238E27FC236}">
                <a16:creationId xmlns:a16="http://schemas.microsoft.com/office/drawing/2014/main" id="{620CF5BE-F444-4EA3-9C15-46BFE269C597}"/>
              </a:ext>
            </a:extLst>
          </p:cNvPr>
          <p:cNvSpPr/>
          <p:nvPr/>
        </p:nvSpPr>
        <p:spPr>
          <a:xfrm rot="16200000">
            <a:off x="4698413" y="1740250"/>
            <a:ext cx="1494053" cy="693683"/>
          </a:xfrm>
          <a:prstGeom prst="chevron">
            <a:avLst/>
          </a:prstGeom>
          <a:solidFill>
            <a:srgbClr val="CC00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４年</a:t>
            </a:r>
          </a:p>
        </p:txBody>
      </p:sp>
      <p:grpSp>
        <p:nvGrpSpPr>
          <p:cNvPr id="64" name="グループ化 63"/>
          <p:cNvGrpSpPr/>
          <p:nvPr/>
        </p:nvGrpSpPr>
        <p:grpSpPr>
          <a:xfrm>
            <a:off x="5873339" y="2591571"/>
            <a:ext cx="6079288" cy="4067625"/>
            <a:chOff x="5873339" y="2591571"/>
            <a:chExt cx="6079288" cy="4067625"/>
          </a:xfrm>
        </p:grpSpPr>
        <p:grpSp>
          <p:nvGrpSpPr>
            <p:cNvPr id="8" name="グループ化 7"/>
            <p:cNvGrpSpPr/>
            <p:nvPr/>
          </p:nvGrpSpPr>
          <p:grpSpPr>
            <a:xfrm>
              <a:off x="7034793" y="2591571"/>
              <a:ext cx="4917834" cy="4057801"/>
              <a:chOff x="4234439" y="2591571"/>
              <a:chExt cx="4917834" cy="4057801"/>
            </a:xfrm>
          </p:grpSpPr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4E20F066-392D-4638-9BA5-B8C4C333D108}"/>
                  </a:ext>
                </a:extLst>
              </p:cNvPr>
              <p:cNvSpPr/>
              <p:nvPr/>
            </p:nvSpPr>
            <p:spPr>
              <a:xfrm>
                <a:off x="4234439" y="6148556"/>
                <a:ext cx="4872864" cy="469290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全学共通系科目（１～４年次）</a:t>
                </a:r>
              </a:p>
            </p:txBody>
          </p:sp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2A72CB9A-202E-4465-A127-06FC1CB5E2E4}"/>
                  </a:ext>
                </a:extLst>
              </p:cNvPr>
              <p:cNvSpPr/>
              <p:nvPr/>
            </p:nvSpPr>
            <p:spPr>
              <a:xfrm>
                <a:off x="8553182" y="2606560"/>
                <a:ext cx="599091" cy="3995513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kumimoji="1" lang="ja-JP" altLang="en-US" sz="2000" b="1" dirty="0">
                    <a:solidFill>
                      <a:schemeClr val="tx1"/>
                    </a:solidFill>
                  </a:rPr>
                  <a:t>総合共通科目・体育・一般情報処理</a:t>
                </a:r>
              </a:p>
            </p:txBody>
          </p:sp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8D8E09C6-8710-49F1-8988-ACBD7D5141C1}"/>
                  </a:ext>
                </a:extLst>
              </p:cNvPr>
              <p:cNvSpPr/>
              <p:nvPr/>
            </p:nvSpPr>
            <p:spPr>
              <a:xfrm>
                <a:off x="7906797" y="2606560"/>
                <a:ext cx="646384" cy="3538006"/>
              </a:xfrm>
              <a:prstGeom prst="rect">
                <a:avLst/>
              </a:prstGeom>
              <a:solidFill>
                <a:srgbClr val="CCFFFF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地域・キャリア形成科目</a:t>
                </a:r>
              </a:p>
            </p:txBody>
          </p:sp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A42E43BF-91F5-4E1A-99BB-4E20718A388E}"/>
                  </a:ext>
                </a:extLst>
              </p:cNvPr>
              <p:cNvSpPr/>
              <p:nvPr/>
            </p:nvSpPr>
            <p:spPr>
              <a:xfrm>
                <a:off x="7343425" y="2606560"/>
                <a:ext cx="563371" cy="3538006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外国語系科目</a:t>
                </a:r>
              </a:p>
            </p:txBody>
          </p:sp>
          <p:cxnSp>
            <p:nvCxnSpPr>
              <p:cNvPr id="13" name="直線コネクタ 12"/>
              <p:cNvCxnSpPr/>
              <p:nvPr/>
            </p:nvCxnSpPr>
            <p:spPr>
              <a:xfrm>
                <a:off x="7322406" y="2603490"/>
                <a:ext cx="0" cy="355066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コネクタ 13"/>
              <p:cNvCxnSpPr/>
              <p:nvPr/>
            </p:nvCxnSpPr>
            <p:spPr>
              <a:xfrm>
                <a:off x="9152273" y="2591571"/>
                <a:ext cx="0" cy="40578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コネクタ 14"/>
              <p:cNvCxnSpPr/>
              <p:nvPr/>
            </p:nvCxnSpPr>
            <p:spPr>
              <a:xfrm flipH="1">
                <a:off x="7342359" y="2603490"/>
                <a:ext cx="180991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コネクタ 15"/>
              <p:cNvCxnSpPr/>
              <p:nvPr/>
            </p:nvCxnSpPr>
            <p:spPr>
              <a:xfrm flipH="1">
                <a:off x="4234439" y="6638331"/>
                <a:ext cx="49178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コネクタ 16"/>
              <p:cNvCxnSpPr/>
              <p:nvPr/>
            </p:nvCxnSpPr>
            <p:spPr>
              <a:xfrm flipH="1">
                <a:off x="4234439" y="6154158"/>
                <a:ext cx="308796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線コネクタ 17"/>
              <p:cNvCxnSpPr/>
              <p:nvPr/>
            </p:nvCxnSpPr>
            <p:spPr>
              <a:xfrm>
                <a:off x="4234439" y="6154158"/>
                <a:ext cx="0" cy="47944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グループ化 18"/>
            <p:cNvGrpSpPr/>
            <p:nvPr/>
          </p:nvGrpSpPr>
          <p:grpSpPr>
            <a:xfrm>
              <a:off x="5873339" y="2603490"/>
              <a:ext cx="4169617" cy="4055706"/>
              <a:chOff x="3072985" y="2603490"/>
              <a:chExt cx="4169617" cy="4055706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4E20F066-392D-4638-9BA5-B8C4C333D108}"/>
                  </a:ext>
                </a:extLst>
              </p:cNvPr>
              <p:cNvSpPr/>
              <p:nvPr/>
            </p:nvSpPr>
            <p:spPr>
              <a:xfrm>
                <a:off x="3086288" y="6081708"/>
                <a:ext cx="1084087" cy="567664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4E20F066-392D-4638-9BA5-B8C4C333D108}"/>
                  </a:ext>
                </a:extLst>
              </p:cNvPr>
              <p:cNvSpPr/>
              <p:nvPr/>
            </p:nvSpPr>
            <p:spPr>
              <a:xfrm>
                <a:off x="3072985" y="5351344"/>
                <a:ext cx="4157154" cy="754114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学部共通科目（１～３年次）</a:t>
                </a:r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4E20F066-392D-4638-9BA5-B8C4C333D108}"/>
                  </a:ext>
                </a:extLst>
              </p:cNvPr>
              <p:cNvSpPr/>
              <p:nvPr/>
            </p:nvSpPr>
            <p:spPr>
              <a:xfrm>
                <a:off x="6141024" y="2630208"/>
                <a:ext cx="1084087" cy="2721135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A15A82C1-21E5-45A6-BC0F-5C4678E10A15}"/>
                  </a:ext>
                </a:extLst>
              </p:cNvPr>
              <p:cNvSpPr/>
              <p:nvPr/>
            </p:nvSpPr>
            <p:spPr>
              <a:xfrm>
                <a:off x="3093787" y="2630208"/>
                <a:ext cx="3014790" cy="2678037"/>
              </a:xfrm>
              <a:prstGeom prst="rect">
                <a:avLst/>
              </a:prstGeom>
              <a:solidFill>
                <a:srgbClr val="99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b"/>
              <a:lstStyle/>
              <a:p>
                <a:r>
                  <a:rPr kumimoji="1" lang="ja-JP" altLang="en-US" sz="2400" b="1" dirty="0"/>
                  <a:t>専門基礎科目・</a:t>
                </a:r>
                <a:endParaRPr kumimoji="1" lang="en-US" altLang="ja-JP" sz="2400" b="1" dirty="0"/>
              </a:p>
              <a:p>
                <a:r>
                  <a:rPr kumimoji="1" lang="ja-JP" altLang="en-US" sz="2400" b="1" dirty="0"/>
                  <a:t>専門科目</a:t>
                </a:r>
                <a:endParaRPr kumimoji="1" lang="en-US" altLang="ja-JP" sz="2400" b="1" dirty="0"/>
              </a:p>
              <a:p>
                <a:r>
                  <a:rPr kumimoji="1" lang="ja-JP" altLang="en-US" sz="2400" b="1" dirty="0"/>
                  <a:t>（２～３年次）</a:t>
                </a:r>
              </a:p>
            </p:txBody>
          </p:sp>
          <p:sp>
            <p:nvSpPr>
              <p:cNvPr id="25" name="正方形/長方形 24">
                <a:extLst>
                  <a:ext uri="{FF2B5EF4-FFF2-40B4-BE49-F238E27FC236}">
                    <a16:creationId xmlns:a16="http://schemas.microsoft.com/office/drawing/2014/main" id="{A15A82C1-21E5-45A6-BC0F-5C4678E10A15}"/>
                  </a:ext>
                </a:extLst>
              </p:cNvPr>
              <p:cNvSpPr/>
              <p:nvPr/>
            </p:nvSpPr>
            <p:spPr>
              <a:xfrm>
                <a:off x="3185577" y="2770526"/>
                <a:ext cx="665159" cy="1266496"/>
              </a:xfrm>
              <a:prstGeom prst="rect">
                <a:avLst/>
              </a:prstGeom>
              <a:solidFill>
                <a:srgbClr val="0066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b="1" dirty="0">
                    <a:solidFill>
                      <a:schemeClr val="bg1"/>
                    </a:solidFill>
                  </a:rPr>
                  <a:t>学科</a:t>
                </a:r>
                <a:endParaRPr kumimoji="1" lang="en-US" altLang="ja-JP" b="1" dirty="0">
                  <a:solidFill>
                    <a:schemeClr val="bg1"/>
                  </a:solidFill>
                </a:endParaRPr>
              </a:p>
              <a:p>
                <a:pPr algn="ctr"/>
                <a:r>
                  <a:rPr kumimoji="1" lang="ja-JP" altLang="en-US" b="1" dirty="0">
                    <a:solidFill>
                      <a:schemeClr val="bg1"/>
                    </a:solidFill>
                  </a:rPr>
                  <a:t>実験</a:t>
                </a:r>
              </a:p>
            </p:txBody>
          </p:sp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id="{A15A82C1-21E5-45A6-BC0F-5C4678E10A15}"/>
                  </a:ext>
                </a:extLst>
              </p:cNvPr>
              <p:cNvSpPr/>
              <p:nvPr/>
            </p:nvSpPr>
            <p:spPr>
              <a:xfrm>
                <a:off x="6358863" y="4041749"/>
                <a:ext cx="665159" cy="1266496"/>
              </a:xfrm>
              <a:prstGeom prst="rect">
                <a:avLst/>
              </a:prstGeom>
              <a:solidFill>
                <a:srgbClr val="99003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b="1" dirty="0">
                    <a:solidFill>
                      <a:schemeClr val="bg1"/>
                    </a:solidFill>
                  </a:rPr>
                  <a:t>基礎</a:t>
                </a:r>
                <a:endParaRPr kumimoji="1" lang="en-US" altLang="ja-JP" b="1" dirty="0">
                  <a:solidFill>
                    <a:schemeClr val="bg1"/>
                  </a:solidFill>
                </a:endParaRPr>
              </a:p>
              <a:p>
                <a:pPr algn="ctr"/>
                <a:r>
                  <a:rPr kumimoji="1" lang="ja-JP" altLang="en-US" b="1" dirty="0">
                    <a:solidFill>
                      <a:schemeClr val="bg1"/>
                    </a:solidFill>
                  </a:rPr>
                  <a:t>実験</a:t>
                </a:r>
              </a:p>
            </p:txBody>
          </p:sp>
          <p:cxnSp>
            <p:nvCxnSpPr>
              <p:cNvPr id="27" name="直線コネクタ 26"/>
              <p:cNvCxnSpPr/>
              <p:nvPr/>
            </p:nvCxnSpPr>
            <p:spPr>
              <a:xfrm>
                <a:off x="3078948" y="2603490"/>
                <a:ext cx="0" cy="404588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コネクタ 27"/>
              <p:cNvCxnSpPr/>
              <p:nvPr/>
            </p:nvCxnSpPr>
            <p:spPr>
              <a:xfrm flipH="1" flipV="1">
                <a:off x="4149494" y="6082023"/>
                <a:ext cx="3058495" cy="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8"/>
              <p:cNvCxnSpPr/>
              <p:nvPr/>
            </p:nvCxnSpPr>
            <p:spPr>
              <a:xfrm flipH="1">
                <a:off x="7211569" y="2603490"/>
                <a:ext cx="11050" cy="349040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線コネクタ 29"/>
              <p:cNvCxnSpPr/>
              <p:nvPr/>
            </p:nvCxnSpPr>
            <p:spPr>
              <a:xfrm flipH="1">
                <a:off x="3106427" y="2614706"/>
                <a:ext cx="4136175" cy="746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テキスト ボックス 30"/>
              <p:cNvSpPr txBox="1"/>
              <p:nvPr/>
            </p:nvSpPr>
            <p:spPr>
              <a:xfrm>
                <a:off x="3628082" y="5123579"/>
                <a:ext cx="1928552" cy="369332"/>
              </a:xfrm>
              <a:prstGeom prst="rect">
                <a:avLst/>
              </a:prstGeom>
              <a:solidFill>
                <a:srgbClr val="FFFF00">
                  <a:alpha val="6980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dirty="0"/>
                  <a:t>学科配属</a:t>
                </a:r>
              </a:p>
            </p:txBody>
          </p:sp>
          <p:cxnSp>
            <p:nvCxnSpPr>
              <p:cNvPr id="33" name="直線コネクタ 32"/>
              <p:cNvCxnSpPr/>
              <p:nvPr/>
            </p:nvCxnSpPr>
            <p:spPr>
              <a:xfrm>
                <a:off x="4150624" y="6081708"/>
                <a:ext cx="0" cy="5774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/>
              <p:cNvCxnSpPr/>
              <p:nvPr/>
            </p:nvCxnSpPr>
            <p:spPr>
              <a:xfrm flipH="1">
                <a:off x="3084871" y="6653981"/>
                <a:ext cx="1064623" cy="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4E20F066-392D-4638-9BA5-B8C4C333D108}"/>
                  </a:ext>
                </a:extLst>
              </p:cNvPr>
              <p:cNvSpPr/>
              <p:nvPr/>
            </p:nvSpPr>
            <p:spPr>
              <a:xfrm>
                <a:off x="4186445" y="2632818"/>
                <a:ext cx="2833787" cy="1235876"/>
              </a:xfrm>
              <a:prstGeom prst="rect">
                <a:avLst/>
              </a:prstGeom>
              <a:solidFill>
                <a:srgbClr val="6600CC">
                  <a:alpha val="50196"/>
                </a:srgb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bg1"/>
                    </a:solidFill>
                  </a:rPr>
                  <a:t>卒業研究</a:t>
                </a:r>
              </a:p>
            </p:txBody>
          </p:sp>
          <p:sp>
            <p:nvSpPr>
              <p:cNvPr id="32" name="テキスト ボックス 31"/>
              <p:cNvSpPr txBox="1"/>
              <p:nvPr/>
            </p:nvSpPr>
            <p:spPr>
              <a:xfrm>
                <a:off x="4604264" y="3714954"/>
                <a:ext cx="1928552" cy="369332"/>
              </a:xfrm>
              <a:prstGeom prst="rect">
                <a:avLst/>
              </a:prstGeom>
              <a:solidFill>
                <a:srgbClr val="FFFF00">
                  <a:alpha val="6980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dirty="0"/>
                  <a:t>講座配属</a:t>
                </a:r>
              </a:p>
            </p:txBody>
          </p:sp>
        </p:grpSp>
      </p:grpSp>
      <p:sp>
        <p:nvSpPr>
          <p:cNvPr id="39" name="角丸四角形吹き出し 38"/>
          <p:cNvSpPr/>
          <p:nvPr/>
        </p:nvSpPr>
        <p:spPr>
          <a:xfrm>
            <a:off x="8479095" y="1500812"/>
            <a:ext cx="2772197" cy="901899"/>
          </a:xfrm>
          <a:prstGeom prst="wedgeRoundRectCallout">
            <a:avLst>
              <a:gd name="adj1" fmla="val -52022"/>
              <a:gd name="adj2" fmla="val 92062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３年次の授業と</a:t>
            </a:r>
            <a:endParaRPr kumimoji="1" lang="en-US" altLang="ja-JP" sz="2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卒業研究を同時に</a:t>
            </a:r>
          </a:p>
        </p:txBody>
      </p:sp>
      <p:pic>
        <p:nvPicPr>
          <p:cNvPr id="1026" name="Picture 2" descr="https://4.bp.blogspot.com/-zFyEFnXWoio/Us_MTfLfMlI/AAAAAAAAdE8/gVe_kS_2WyY/s800/superman_her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564" y="1153563"/>
            <a:ext cx="1963050" cy="210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グループ化 65"/>
          <p:cNvGrpSpPr/>
          <p:nvPr/>
        </p:nvGrpSpPr>
        <p:grpSpPr>
          <a:xfrm>
            <a:off x="257867" y="1649896"/>
            <a:ext cx="5037789" cy="5057070"/>
            <a:chOff x="257867" y="1649896"/>
            <a:chExt cx="5037789" cy="5057070"/>
          </a:xfrm>
        </p:grpSpPr>
        <p:pic>
          <p:nvPicPr>
            <p:cNvPr id="1028" name="Picture 4" descr="https://2.bp.blogspot.com/-WKhyux3zjI8/XASwaSwkEGI/AAAAAAABQZ4/5csR5XWpXNoxbA-cvkPm-SdeSeab1lkNACLcBGAs/s800/computer_programming_woman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6016" y="5034752"/>
              <a:ext cx="1838741" cy="16722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s://4.bp.blogspot.com/-sadKgM5_RH8/VwIjI4kJ0LI/AAAAAAAA5fQ/rgZ9lww4TYcTGdvIkZIUC703uhM8HedUg/s800/job_suugakusya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5456" y="4749835"/>
              <a:ext cx="1798114" cy="1957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コンテンツ プレースホルダー 2"/>
            <p:cNvSpPr txBox="1">
              <a:spLocks/>
            </p:cNvSpPr>
            <p:nvPr/>
          </p:nvSpPr>
          <p:spPr>
            <a:xfrm>
              <a:off x="296147" y="3383984"/>
              <a:ext cx="4999509" cy="2065863"/>
            </a:xfrm>
            <a:prstGeom prst="rect">
              <a:avLst/>
            </a:prstGeom>
          </p:spPr>
          <p:txBody>
            <a:bodyPr vert="horz" lIns="0" tIns="45720" rIns="0" bIns="45720" rtlCol="0">
              <a:normAutofit/>
            </a:bodyPr>
            <a:lstStyle>
              <a:lvl1pPr marL="91440" indent="-91440" algn="l" defTabSz="914400" rtl="0" eaLnBrk="1" latinLnBrk="0" hangingPunct="1">
                <a:lnSpc>
                  <a:spcPct val="11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defRPr kumimoji="1"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defRPr>
              </a:lvl1pPr>
              <a:lvl2pPr marL="384048" indent="-182880" algn="l" defTabSz="914400" rtl="0" eaLnBrk="1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Tx/>
                <a:buFont typeface="Calibri" pitchFamily="34" charset="0"/>
                <a:buChar char="◦"/>
                <a:defRPr kumimoji="1"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defRPr>
              </a:lvl2pPr>
              <a:lvl3pPr marL="566928" indent="-182880" algn="l" defTabSz="914400" rtl="0" eaLnBrk="1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Tx/>
                <a:buFont typeface="Calibri" pitchFamily="34" charset="0"/>
                <a:buChar char="◦"/>
                <a:defRPr kumimoji="1"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defRPr>
              </a:lvl3pPr>
              <a:lvl4pPr marL="749808" indent="-182880" algn="l" defTabSz="914400" rtl="0" eaLnBrk="1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Tx/>
                <a:buFont typeface="Calibri" pitchFamily="34" charset="0"/>
                <a:buChar char="◦"/>
                <a:defRPr kumimoji="1"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defRPr>
              </a:lvl4pPr>
              <a:lvl5pPr marL="932688" indent="-182880" algn="l" defTabSz="914400" rtl="0" eaLnBrk="1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Tx/>
                <a:buFont typeface="Calibri" pitchFamily="34" charset="0"/>
                <a:buChar char="◦"/>
                <a:defRPr kumimoji="1"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kumimoji="1"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kumimoji="1"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kumimoji="1"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kumimoji="1"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46088" indent="-446088">
                <a:buFont typeface="Wingdings" panose="05000000000000000000" pitchFamily="2" charset="2"/>
                <a:buChar char="l"/>
              </a:pPr>
              <a:r>
                <a:rPr lang="ja-JP" altLang="en-US" b="1" dirty="0">
                  <a:solidFill>
                    <a:srgbClr val="0000CC"/>
                  </a:solidFill>
                </a:rPr>
                <a:t>大学院への飛び級</a:t>
              </a:r>
              <a:endParaRPr lang="en-US" altLang="ja-JP" b="1" dirty="0">
                <a:solidFill>
                  <a:srgbClr val="0000CC"/>
                </a:solidFill>
              </a:endParaRPr>
            </a:p>
            <a:p>
              <a:pPr marL="738696" lvl="1" indent="-446088">
                <a:buFont typeface="Wingdings" panose="05000000000000000000" pitchFamily="2" charset="2"/>
                <a:buChar char="l"/>
              </a:pPr>
              <a:r>
                <a:rPr lang="ja-JP" altLang="en-US" dirty="0"/>
                <a:t>３年で大学院へ進学</a:t>
              </a:r>
              <a:endParaRPr lang="en-US" altLang="ja-JP" dirty="0"/>
            </a:p>
            <a:p>
              <a:pPr marL="738696" lvl="1" indent="-446088">
                <a:buFont typeface="Wingdings" panose="05000000000000000000" pitchFamily="2" charset="2"/>
                <a:buChar char="l"/>
              </a:pPr>
              <a:r>
                <a:rPr lang="ja-JP" altLang="en-US" dirty="0"/>
                <a:t>イノベプログラムを履修</a:t>
              </a:r>
              <a:endParaRPr lang="en-US" altLang="ja-JP" dirty="0"/>
            </a:p>
            <a:p>
              <a:pPr marL="738696" lvl="1" indent="-446088">
                <a:buFont typeface="Wingdings" panose="05000000000000000000" pitchFamily="2" charset="2"/>
                <a:buChar char="l"/>
              </a:pPr>
              <a:r>
                <a:rPr lang="ja-JP" altLang="en-US" b="1" dirty="0"/>
                <a:t>得意分野で好成績</a:t>
              </a:r>
              <a:endParaRPr lang="en-US" altLang="ja-JP" b="1" dirty="0"/>
            </a:p>
          </p:txBody>
        </p:sp>
        <p:sp>
          <p:nvSpPr>
            <p:cNvPr id="65" name="上下矢印 64"/>
            <p:cNvSpPr/>
            <p:nvPr/>
          </p:nvSpPr>
          <p:spPr>
            <a:xfrm>
              <a:off x="257867" y="1649896"/>
              <a:ext cx="338480" cy="1781241"/>
            </a:xfrm>
            <a:prstGeom prst="upDown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4666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角丸四角形 5"/>
          <p:cNvSpPr/>
          <p:nvPr/>
        </p:nvSpPr>
        <p:spPr>
          <a:xfrm>
            <a:off x="417443" y="2703427"/>
            <a:ext cx="9223514" cy="1639956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イノベーション人材育成プログラムの申請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82475" y="1260575"/>
            <a:ext cx="11642492" cy="4355016"/>
          </a:xfrm>
        </p:spPr>
        <p:txBody>
          <a:bodyPr>
            <a:normAutofit lnSpcReduction="10000"/>
          </a:bodyPr>
          <a:lstStyle/>
          <a:p>
            <a:pPr marL="268288" indent="-268288">
              <a:buClrTx/>
              <a:buFont typeface="Arial" panose="020B0604020202020204" pitchFamily="34" charset="0"/>
              <a:buChar char="•"/>
            </a:pPr>
            <a:r>
              <a:rPr lang="en-US" altLang="ja-JP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16</a:t>
            </a:r>
            <a:r>
              <a:rPr lang="ja-JP" altLang="en-US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lang="en-US" altLang="ja-JP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 18 </a:t>
            </a:r>
            <a:r>
              <a:rPr lang="ja-JP" altLang="en-US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時まで</a:t>
            </a: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en-US" altLang="ja-JP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Web</a:t>
            </a:r>
            <a:r>
              <a:rPr lang="ja-JP" altLang="en-US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申請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268288" indent="-268288">
              <a:buClrTx/>
              <a:buFont typeface="Arial" panose="020B0604020202020204" pitchFamily="34" charset="0"/>
              <a:buChar char="•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以下の科目は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参加申請しないと履修登録できない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上に受講人数に制限（</a:t>
            </a:r>
            <a:r>
              <a:rPr lang="en-US" altLang="ja-JP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40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名程度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）があるので注意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60896" lvl="1" indent="-268288">
              <a:buFont typeface="Arial" panose="020B0604020202020204" pitchFamily="34" charset="0"/>
              <a:buChar char="•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実践的 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AI 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技術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」、「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批判的・創造的思考法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60896" lvl="1" indent="-268288">
              <a:buFont typeface="Arial" panose="020B0604020202020204" pitchFamily="34" charset="0"/>
              <a:buChar char="•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情報システム開発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*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」、「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高度プログラミング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60896" lvl="1" indent="-268288">
              <a:buFont typeface="Arial" panose="020B0604020202020204" pitchFamily="34" charset="0"/>
              <a:buChar char="•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モデル化とシミュレーション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」、「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医用データサイエンス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*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60896" lvl="1" indent="-268288">
              <a:buFont typeface="Arial" panose="020B0604020202020204" pitchFamily="34" charset="0"/>
              <a:buChar char="•"/>
            </a:pP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*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学科によっては、誰でも受講できる一般向け科目もある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268288" indent="-268288">
              <a:buClrTx/>
              <a:buFont typeface="Arial" panose="020B0604020202020204" pitchFamily="34" charset="0"/>
              <a:buChar char="•"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人数制限を超えた希望が来た場合は</a:t>
            </a:r>
            <a:r>
              <a:rPr lang="ja-JP" altLang="en-US" b="1" dirty="0">
                <a:solidFill>
                  <a:srgbClr val="00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総合型選抜入試</a:t>
            </a: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での入学者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を優先し、それ以降は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関連科目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（プロ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or 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線形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の成績順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に受け入れ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12575" y="5410749"/>
            <a:ext cx="9760228" cy="138499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意欲があれば誰でもチャレンジ可能（</a:t>
            </a:r>
            <a:r>
              <a:rPr kumimoji="1"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得意分野の成績が大事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kumimoji="1" lang="en-US" altLang="ja-JP" sz="2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プログラムはいつでも止められる（申請して</a:t>
            </a:r>
            <a:r>
              <a:rPr kumimoji="1"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失うものは何もない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800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kumimoji="1" lang="ja-JP" altLang="en-US" sz="2800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年次は追加募集だけなので</a:t>
            </a:r>
            <a:r>
              <a:rPr kumimoji="1" lang="ja-JP" altLang="en-US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１年次後期の申請の方が有利</a:t>
            </a:r>
            <a:endParaRPr kumimoji="1" lang="en-US" altLang="ja-JP" sz="2800" b="1" dirty="0">
              <a:solidFill>
                <a:srgbClr val="0000CC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A3D8314-FF27-36D0-7077-F396720D41ED}"/>
              </a:ext>
            </a:extLst>
          </p:cNvPr>
          <p:cNvSpPr txBox="1"/>
          <p:nvPr/>
        </p:nvSpPr>
        <p:spPr>
          <a:xfrm>
            <a:off x="6840078" y="1210398"/>
            <a:ext cx="5221852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UNIPA 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へログイン 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Web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申請 → 教務関連欄の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J301A05</a:t>
            </a:r>
            <a:r>
              <a:rPr lang="ja-JP" altLang="en-US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イノベ人材育成プログラム申請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9ED45FA-1C4C-8FD2-58E4-726509E922A0}"/>
              </a:ext>
            </a:extLst>
          </p:cNvPr>
          <p:cNvSpPr txBox="1"/>
          <p:nvPr/>
        </p:nvSpPr>
        <p:spPr>
          <a:xfrm>
            <a:off x="10724932" y="812108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申請先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82334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７</a:t>
            </a:r>
            <a:r>
              <a:rPr kumimoji="1" lang="ja-JP" altLang="en-US" dirty="0"/>
              <a:t>．</a:t>
            </a:r>
            <a:r>
              <a:rPr lang="ja-JP" altLang="en-US" dirty="0"/>
              <a:t>目指せ！ひろしま地域リーダー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04500" y="1909556"/>
            <a:ext cx="11195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地域に愛着・誇りを持ち、地域の発展に貢献する人材を育成する</a:t>
            </a:r>
            <a:r>
              <a:rPr kumimoji="1" lang="ja-JP" altLang="en-US" sz="24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教育プログラム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610575" y="1339546"/>
            <a:ext cx="5553159" cy="5124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fontAlgn="ctr">
              <a:lnSpc>
                <a:spcPct val="90000"/>
              </a:lnSpc>
            </a:pPr>
            <a:r>
              <a:rPr lang="ja-JP" altLang="en-US" sz="3600" b="1" dirty="0">
                <a:solidFill>
                  <a:srgbClr val="0000CC"/>
                </a:solidFill>
                <a:latin typeface="Meiryo" panose="020B0604030504040204" pitchFamily="34" charset="-128"/>
                <a:ea typeface="Meiryo" panose="020B0604030504040204" pitchFamily="34" charset="-128"/>
                <a:cs typeface="メイリオ" panose="020B0604030504040204" pitchFamily="50" charset="-128"/>
              </a:rPr>
              <a:t>地域志向特定プログラム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808402" y="2729841"/>
            <a:ext cx="10597773" cy="203132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800" b="1" u="sng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地域志向特定プログラム修了</a:t>
            </a:r>
            <a:r>
              <a:rPr kumimoji="1" lang="ja-JP" altLang="en-US" sz="2800" u="sng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＋　</a:t>
            </a:r>
            <a:r>
              <a:rPr kumimoji="1" lang="ja-JP" altLang="en-US" sz="2800" b="1" u="sng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地域貢献テーマ</a:t>
            </a:r>
            <a:r>
              <a:rPr kumimoji="1" lang="ja-JP" altLang="en-US" sz="2800" u="sng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での卒業研究</a:t>
            </a:r>
            <a:endParaRPr kumimoji="1" lang="en-US" altLang="ja-JP" sz="2800" u="sng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||</a:t>
            </a:r>
          </a:p>
          <a:p>
            <a:pPr algn="ctr">
              <a:lnSpc>
                <a:spcPct val="150000"/>
              </a:lnSpc>
            </a:pPr>
            <a:r>
              <a:rPr kumimoji="1" lang="ja-JP" altLang="en-US" sz="28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ひろしま地域リーダー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の称号！</a:t>
            </a:r>
          </a:p>
        </p:txBody>
      </p:sp>
      <p:sp>
        <p:nvSpPr>
          <p:cNvPr id="17" name="角丸四角形吹き出し 16"/>
          <p:cNvSpPr/>
          <p:nvPr/>
        </p:nvSpPr>
        <p:spPr>
          <a:xfrm>
            <a:off x="3535964" y="5119786"/>
            <a:ext cx="5135875" cy="901899"/>
          </a:xfrm>
          <a:prstGeom prst="wedgeRoundRectCallout">
            <a:avLst>
              <a:gd name="adj1" fmla="val 4038"/>
              <a:gd name="adj2" fmla="val -108207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イノベーション人材育成プログラムへのちょい足しで同時に取れちゃう？</a:t>
            </a:r>
          </a:p>
        </p:txBody>
      </p:sp>
    </p:spTree>
    <p:extLst>
      <p:ext uri="{BB962C8B-B14F-4D97-AF65-F5344CB8AC3E}">
        <p14:creationId xmlns:p14="http://schemas.microsoft.com/office/powerpoint/2010/main" val="299298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dirty="0"/>
              <a:t>地域志向特定プログラム修了認定条件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01825" y="2047709"/>
            <a:ext cx="10388345" cy="202758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>
              <a:buClrTx/>
              <a:buFont typeface="+mj-lt"/>
              <a:buAutoNum type="alphaUcParenR"/>
            </a:pPr>
            <a:r>
              <a:rPr lang="ja-JP" altLang="en-US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広島・地域志向科目群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４単位以上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ClrTx/>
              <a:buFont typeface="+mj-lt"/>
              <a:buAutoNum type="alphaUcParenR"/>
            </a:pPr>
            <a:r>
              <a:rPr lang="ja-JP" altLang="en-US" b="1" dirty="0">
                <a:solidFill>
                  <a:srgbClr val="00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「地域課題演習」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または</a:t>
            </a:r>
            <a:r>
              <a:rPr lang="ja-JP" altLang="en-US" b="1" dirty="0">
                <a:solidFill>
                  <a:srgbClr val="00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 dirty="0">
                <a:solidFill>
                  <a:srgbClr val="00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課題解決型演習</a:t>
            </a:r>
            <a:r>
              <a:rPr lang="ja-JP" altLang="en-US" b="1" dirty="0">
                <a:solidFill>
                  <a:srgbClr val="0066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１単位以上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514350" indent="-514350">
              <a:buClrTx/>
              <a:buFont typeface="+mj-lt"/>
              <a:buAutoNum type="alphaUcParenR"/>
            </a:pPr>
            <a:r>
              <a:rPr lang="ja-JP" altLang="en-US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「観光情報学」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または</a:t>
            </a:r>
            <a:r>
              <a:rPr lang="ja-JP" altLang="en-US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システム開発実践</a:t>
            </a:r>
            <a:r>
              <a:rPr lang="ja-JP" altLang="en-US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２単位以上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69707" y="1305969"/>
            <a:ext cx="7452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次の</a:t>
            </a:r>
            <a: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A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から</a:t>
            </a:r>
            <a: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C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を含めて</a:t>
            </a:r>
            <a:r>
              <a:rPr kumimoji="1" lang="ja-JP" altLang="en-US" sz="28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８単位以上取得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すること</a:t>
            </a:r>
          </a:p>
        </p:txBody>
      </p:sp>
      <p:sp>
        <p:nvSpPr>
          <p:cNvPr id="7" name="角丸四角形吹き出し 6"/>
          <p:cNvSpPr/>
          <p:nvPr/>
        </p:nvSpPr>
        <p:spPr>
          <a:xfrm>
            <a:off x="7936089" y="1836180"/>
            <a:ext cx="3196728" cy="423058"/>
          </a:xfrm>
          <a:prstGeom prst="wedgeRoundRectCallout">
            <a:avLst>
              <a:gd name="adj1" fmla="val -61266"/>
              <a:gd name="adj2" fmla="val 45694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うち２単位は卒業要件</a:t>
            </a:r>
          </a:p>
        </p:txBody>
      </p:sp>
      <p:sp>
        <p:nvSpPr>
          <p:cNvPr id="8" name="角丸四角形吹き出し 7"/>
          <p:cNvSpPr/>
          <p:nvPr/>
        </p:nvSpPr>
        <p:spPr>
          <a:xfrm>
            <a:off x="5960533" y="3914407"/>
            <a:ext cx="4876800" cy="423058"/>
          </a:xfrm>
          <a:prstGeom prst="wedgeRoundRectCallout">
            <a:avLst>
              <a:gd name="adj1" fmla="val -46980"/>
              <a:gd name="adj2" fmla="val -79721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下線の２科目はイノベの（選択）必修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709626" y="4636785"/>
            <a:ext cx="8795319" cy="15696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イノベ受講者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であれば、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・</a:t>
            </a:r>
            <a:r>
              <a:rPr kumimoji="1" lang="ja-JP" altLang="en-US" sz="2400" b="1" dirty="0">
                <a:solidFill>
                  <a:srgbClr val="9966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広島・地域志向科目群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から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１科目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・「</a:t>
            </a:r>
            <a:r>
              <a:rPr kumimoji="1" lang="ja-JP" altLang="en-US" sz="2400" b="1" dirty="0">
                <a:solidFill>
                  <a:srgbClr val="0066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地域課題演習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」または「</a:t>
            </a:r>
            <a:r>
              <a:rPr kumimoji="1" lang="ja-JP" altLang="en-US" sz="24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観光情報学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」の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１科目</a:t>
            </a:r>
            <a:endParaRPr kumimoji="1"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2400" dirty="0" err="1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の合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計２科目の追加で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地域志向特定プログラムを修了可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" name="角丸四角形吹き出し 9"/>
          <p:cNvSpPr/>
          <p:nvPr/>
        </p:nvSpPr>
        <p:spPr>
          <a:xfrm>
            <a:off x="5723467" y="6226741"/>
            <a:ext cx="6197600" cy="423058"/>
          </a:xfrm>
          <a:prstGeom prst="wedgeRoundRectCallout">
            <a:avLst>
              <a:gd name="adj1" fmla="val -30701"/>
              <a:gd name="adj2" fmla="val -90395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地元企業と卒業研究で地域リーダーの称号！</a:t>
            </a:r>
          </a:p>
        </p:txBody>
      </p:sp>
    </p:spTree>
    <p:extLst>
      <p:ext uri="{BB962C8B-B14F-4D97-AF65-F5344CB8AC3E}">
        <p14:creationId xmlns:p14="http://schemas.microsoft.com/office/powerpoint/2010/main" val="173643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８</a:t>
            </a:r>
            <a:r>
              <a:rPr kumimoji="1" lang="ja-JP" altLang="en-US" dirty="0"/>
              <a:t>．困ったときは教員（チューター等）</a:t>
            </a:r>
            <a:r>
              <a:rPr lang="ja-JP" altLang="en-US" dirty="0"/>
              <a:t>に相談</a:t>
            </a:r>
            <a:endParaRPr kumimoji="1" lang="ja-JP" altLang="en-US" dirty="0"/>
          </a:p>
        </p:txBody>
      </p:sp>
      <p:sp>
        <p:nvSpPr>
          <p:cNvPr id="7" name="Rectangle 3"/>
          <p:cNvSpPr>
            <a:spLocks noGrp="1" noChangeArrowheads="1"/>
          </p:cNvSpPr>
          <p:nvPr/>
        </p:nvSpPr>
        <p:spPr bwMode="auto">
          <a:xfrm>
            <a:off x="605307" y="1831946"/>
            <a:ext cx="10972800" cy="316835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kumimoji="1"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kumimoji="1" sz="22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kumimoji="1" sz="19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kumimoji="1" sz="19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kumimoji="1" sz="19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kumimoji="1" sz="19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kumimoji="1" sz="19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kumimoji="1" sz="19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52450" indent="-552450" eaLnBrk="1" hangingPunct="1">
              <a:spcAft>
                <a:spcPts val="1200"/>
              </a:spcAft>
              <a:buFont typeface="Wingdings" pitchFamily="2" charset="2"/>
              <a:buNone/>
              <a:defRPr/>
            </a:pPr>
            <a:r>
              <a:rPr lang="ja-JP" altLang="en-US" sz="3600" dirty="0">
                <a:solidFill>
                  <a:srgbClr val="FF0000"/>
                </a:solidFill>
                <a:latin typeface="+mn-ea"/>
              </a:rPr>
              <a:t>チューターは相談窓口</a:t>
            </a:r>
            <a:endParaRPr lang="en-US" altLang="ja-JP" sz="3600" dirty="0">
              <a:solidFill>
                <a:srgbClr val="FF0000"/>
              </a:solidFill>
              <a:latin typeface="+mn-ea"/>
            </a:endParaRPr>
          </a:p>
          <a:p>
            <a:pPr marL="552450" indent="-552450" eaLnBrk="1" hangingPunct="1">
              <a:spcAft>
                <a:spcPts val="1200"/>
              </a:spcAft>
              <a:defRPr/>
            </a:pPr>
            <a:r>
              <a:rPr lang="ja-JP" altLang="en-US" sz="2800" dirty="0">
                <a:latin typeface="+mn-ea"/>
              </a:rPr>
              <a:t>学業だけでなく、学生生活、プライベートな相談も悩み事があったら気軽に相談しましょう！</a:t>
            </a:r>
            <a:endParaRPr lang="en-US" altLang="ja-JP" sz="2800" dirty="0">
              <a:latin typeface="+mn-ea"/>
            </a:endParaRPr>
          </a:p>
          <a:p>
            <a:pPr marL="552450" indent="-552450" eaLnBrk="1" hangingPunct="1">
              <a:spcAft>
                <a:spcPts val="1200"/>
              </a:spcAft>
              <a:defRPr/>
            </a:pPr>
            <a:r>
              <a:rPr lang="ja-JP" altLang="en-US" sz="2800" dirty="0">
                <a:latin typeface="+mn-ea"/>
              </a:rPr>
              <a:t>きっと良きアドバイスがもらえます</a:t>
            </a:r>
            <a:endParaRPr lang="en-US" altLang="ja-JP" sz="2800" dirty="0">
              <a:latin typeface="+mn-ea"/>
            </a:endParaRPr>
          </a:p>
          <a:p>
            <a:pPr marL="552450" indent="-552450" eaLnBrk="1" hangingPunct="1">
              <a:spcAft>
                <a:spcPts val="1200"/>
              </a:spcAft>
              <a:defRPr/>
            </a:pPr>
            <a:r>
              <a:rPr lang="ja-JP" altLang="en-US" sz="2800" dirty="0">
                <a:latin typeface="+mn-ea"/>
              </a:rPr>
              <a:t>必要に応じて、大学側に掛け合ってもらえます</a:t>
            </a:r>
          </a:p>
        </p:txBody>
      </p:sp>
      <p:pic>
        <p:nvPicPr>
          <p:cNvPr id="8" name="Picture 2" descr="https://4.bp.blogspot.com/-ECJRUfV_I8k/VozfHvFCF3I/AAAAAAAA2gw/fSyJGCaB3X4/s800/kaisya_soudan_man_m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281" y="3970818"/>
            <a:ext cx="2588826" cy="262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四角形吹き出し 8"/>
          <p:cNvSpPr/>
          <p:nvPr/>
        </p:nvSpPr>
        <p:spPr>
          <a:xfrm>
            <a:off x="6316931" y="1732242"/>
            <a:ext cx="4823294" cy="642578"/>
          </a:xfrm>
          <a:prstGeom prst="wedgeRectCallout">
            <a:avLst>
              <a:gd name="adj1" fmla="val -33568"/>
              <a:gd name="adj2" fmla="val 9952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2400" dirty="0">
                <a:solidFill>
                  <a:srgbClr val="3333FF"/>
                </a:solidFill>
              </a:rPr>
              <a:t>守秘義務を負っているのでご安心を</a:t>
            </a:r>
          </a:p>
        </p:txBody>
      </p:sp>
    </p:spTree>
    <p:extLst>
      <p:ext uri="{BB962C8B-B14F-4D97-AF65-F5344CB8AC3E}">
        <p14:creationId xmlns:p14="http://schemas.microsoft.com/office/powerpoint/2010/main" val="3714145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各クラスのチューター</a:t>
            </a:r>
          </a:p>
        </p:txBody>
      </p:sp>
      <p:graphicFrame>
        <p:nvGraphicFramePr>
          <p:cNvPr id="11" name="表 10"/>
          <p:cNvGraphicFramePr>
            <a:graphicFrameLocks noGrp="1"/>
          </p:cNvGraphicFramePr>
          <p:nvPr/>
        </p:nvGraphicFramePr>
        <p:xfrm>
          <a:off x="2253323" y="1291941"/>
          <a:ext cx="7685353" cy="5151120"/>
        </p:xfrm>
        <a:graphic>
          <a:graphicData uri="http://schemas.openxmlformats.org/drawingml/2006/table">
            <a:tbl>
              <a:tblPr firstRow="1" bandRow="1"/>
              <a:tblGrid>
                <a:gridCol w="1356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4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チューター１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チューター２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A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稲木　雅人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岩垣　剛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B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児島　彰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藤原　真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C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稲村　勝樹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谷川　一哉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D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馬場　雅志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鎌田　真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E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梶山　朋子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鈴木　祐介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F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関根　光弘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岡本　勝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G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川本　佳代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齊藤　充行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H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佐藤　康臣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原田　翔太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I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小作　敏晴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1800" spc="-90" baseline="0" dirty="0"/>
                        <a:t>マーク・アウレル・カストナー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J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中野　靖久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釘宮　章光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K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香田　次郎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齋藤　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L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伊藤　孝弘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spc="-200" baseline="0" dirty="0"/>
                        <a:t>アル・ファリシィ・ムハンマド・サルマン</a:t>
                      </a:r>
                      <a:endParaRPr kumimoji="1" lang="ja-JP" altLang="en-US" sz="1800" spc="-200" baseline="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2" name="四角形吹き出し 11"/>
          <p:cNvSpPr/>
          <p:nvPr/>
        </p:nvSpPr>
        <p:spPr>
          <a:xfrm>
            <a:off x="6725630" y="252711"/>
            <a:ext cx="3670479" cy="642578"/>
          </a:xfrm>
          <a:prstGeom prst="wedgeRectCallout">
            <a:avLst>
              <a:gd name="adj1" fmla="val -74322"/>
              <a:gd name="adj2" fmla="val 1118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2400" dirty="0">
                <a:solidFill>
                  <a:srgbClr val="3333FF"/>
                </a:solidFill>
              </a:rPr>
              <a:t>皆さんの担任のような</a:t>
            </a:r>
            <a:r>
              <a:rPr lang="ja-JP" altLang="en-US" sz="2400" dirty="0">
                <a:solidFill>
                  <a:srgbClr val="3333FF"/>
                </a:solidFill>
              </a:rPr>
              <a:t>存在</a:t>
            </a:r>
            <a:endParaRPr kumimoji="1" lang="ja-JP" altLang="en-US" sz="24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2220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教務委員と学生委員の紹介</a:t>
            </a:r>
          </a:p>
        </p:txBody>
      </p:sp>
      <p:graphicFrame>
        <p:nvGraphicFramePr>
          <p:cNvPr id="11" name="表 10"/>
          <p:cNvGraphicFramePr>
            <a:graphicFrameLocks noGrp="1"/>
          </p:cNvGraphicFramePr>
          <p:nvPr/>
        </p:nvGraphicFramePr>
        <p:xfrm>
          <a:off x="2794000" y="1268190"/>
          <a:ext cx="6453031" cy="5151120"/>
        </p:xfrm>
        <a:graphic>
          <a:graphicData uri="http://schemas.openxmlformats.org/drawingml/2006/table">
            <a:tbl>
              <a:tblPr firstRow="1" bandRow="1"/>
              <a:tblGrid>
                <a:gridCol w="2301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9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2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教務委員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学生委員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A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（永山　忍</a:t>
                      </a:r>
                      <a:r>
                        <a:rPr kumimoji="1" lang="en-US" altLang="ja-JP" sz="2000" dirty="0"/>
                        <a:t>*</a:t>
                      </a:r>
                      <a:r>
                        <a:rPr kumimoji="1" lang="ja-JP" altLang="en-US" sz="2000" dirty="0"/>
                        <a:t>）</a:t>
                      </a:r>
                    </a:p>
                    <a:p>
                      <a:r>
                        <a:rPr kumimoji="1" lang="ja-JP" altLang="en-US" sz="2000" dirty="0"/>
                        <a:t>小畑　博靖</a:t>
                      </a:r>
                    </a:p>
                    <a:p>
                      <a:r>
                        <a:rPr kumimoji="1" lang="ja-JP" altLang="en-US" sz="2000" dirty="0"/>
                        <a:t>新　浩一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zh-TW" altLang="en-US" sz="2000" dirty="0"/>
                        <a:t>弘中</a:t>
                      </a:r>
                      <a:r>
                        <a:rPr kumimoji="1" lang="ja-JP" altLang="en-US" sz="2000" dirty="0"/>
                        <a:t>　</a:t>
                      </a:r>
                      <a:r>
                        <a:rPr kumimoji="1" lang="zh-TW" altLang="en-US" sz="2000" dirty="0"/>
                        <a:t>哲夫</a:t>
                      </a:r>
                      <a:r>
                        <a:rPr kumimoji="1" lang="en-US" altLang="zh-TW" sz="2000" dirty="0"/>
                        <a:t>**</a:t>
                      </a:r>
                      <a:endParaRPr kumimoji="1" lang="zh-TW" altLang="en-US" sz="2000" dirty="0"/>
                    </a:p>
                    <a:p>
                      <a:r>
                        <a:rPr kumimoji="1" lang="zh-TW" altLang="en-US" sz="2000" dirty="0"/>
                        <a:t>高橋</a:t>
                      </a:r>
                      <a:r>
                        <a:rPr kumimoji="1" lang="ja-JP" altLang="en-US" sz="2000" dirty="0"/>
                        <a:t>　</a:t>
                      </a:r>
                      <a:r>
                        <a:rPr kumimoji="1" lang="zh-TW" altLang="en-US" sz="2000" dirty="0"/>
                        <a:t>賢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B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C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D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zh-TW" altLang="en-US" sz="2000" dirty="0"/>
                        <a:t>高濱</a:t>
                      </a:r>
                      <a:r>
                        <a:rPr kumimoji="1" lang="ja-JP" altLang="en-US" sz="2000" dirty="0"/>
                        <a:t>　</a:t>
                      </a:r>
                      <a:r>
                        <a:rPr kumimoji="1" lang="zh-TW" altLang="en-US" sz="2000" dirty="0"/>
                        <a:t>徹行</a:t>
                      </a:r>
                    </a:p>
                    <a:p>
                      <a:r>
                        <a:rPr kumimoji="1" lang="zh-TW" altLang="en-US" sz="2000" dirty="0"/>
                        <a:t>宮崎</a:t>
                      </a:r>
                      <a:r>
                        <a:rPr kumimoji="1" lang="ja-JP" altLang="en-US" sz="2000" dirty="0"/>
                        <a:t>　</a:t>
                      </a:r>
                      <a:r>
                        <a:rPr kumimoji="1" lang="zh-TW" altLang="en-US" sz="2000" dirty="0"/>
                        <a:t>大輔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原　</a:t>
                      </a:r>
                      <a:r>
                        <a:rPr kumimoji="1" lang="ja-JP" altLang="en-US" sz="2000" baseline="0" dirty="0"/>
                        <a:t>章</a:t>
                      </a:r>
                      <a:r>
                        <a:rPr kumimoji="1" lang="en-US" altLang="ja-JP" sz="2000" baseline="0" dirty="0"/>
                        <a:t>*</a:t>
                      </a:r>
                      <a:endParaRPr kumimoji="1" lang="en-US" altLang="ja-JP" sz="2000" dirty="0"/>
                    </a:p>
                    <a:p>
                      <a:r>
                        <a:rPr kumimoji="1" lang="ja-JP" altLang="en-US" sz="2000" dirty="0"/>
                        <a:t>鎌田　真</a:t>
                      </a:r>
                    </a:p>
                    <a:p>
                      <a:endParaRPr kumimoji="1" lang="ja-JP" altLang="en-US" sz="20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E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F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G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zh-TW" altLang="en-US" sz="2000" dirty="0"/>
                        <a:t>田中</a:t>
                      </a:r>
                      <a:r>
                        <a:rPr kumimoji="1" lang="ja-JP" altLang="en-US" sz="2000" dirty="0"/>
                        <a:t>　</a:t>
                      </a:r>
                      <a:r>
                        <a:rPr kumimoji="1" lang="zh-TW" altLang="en-US" sz="2000" dirty="0"/>
                        <a:t>輝雄</a:t>
                      </a:r>
                    </a:p>
                    <a:p>
                      <a:r>
                        <a:rPr kumimoji="1" lang="zh-TW" altLang="en-US" sz="2000" dirty="0"/>
                        <a:t>神尾</a:t>
                      </a:r>
                      <a:r>
                        <a:rPr kumimoji="1" lang="ja-JP" altLang="en-US" sz="2000" dirty="0"/>
                        <a:t>　</a:t>
                      </a:r>
                      <a:r>
                        <a:rPr kumimoji="1" lang="zh-TW" altLang="en-US" sz="2000" dirty="0"/>
                        <a:t>武司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脇田　航</a:t>
                      </a:r>
                      <a:endParaRPr kumimoji="1" lang="en-US" altLang="ja-JP" sz="2000" dirty="0"/>
                    </a:p>
                    <a:p>
                      <a:r>
                        <a:rPr kumimoji="1" lang="ja-JP" altLang="en-US" sz="2000" dirty="0"/>
                        <a:t>中山　仁史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H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I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J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ja-JP" altLang="en-US" sz="2000" dirty="0"/>
                        <a:t>長谷川　義大</a:t>
                      </a:r>
                      <a:r>
                        <a:rPr kumimoji="1" lang="en-US" altLang="ja-JP" sz="2000" dirty="0"/>
                        <a:t>**</a:t>
                      </a:r>
                      <a:endParaRPr kumimoji="1" lang="ja-JP" altLang="en-US" sz="2000" dirty="0"/>
                    </a:p>
                    <a:p>
                      <a:r>
                        <a:rPr kumimoji="1" lang="ja-JP" altLang="en-US" sz="2000" dirty="0"/>
                        <a:t>青山　正人</a:t>
                      </a:r>
                    </a:p>
                    <a:p>
                      <a:r>
                        <a:rPr kumimoji="1" lang="ja-JP" altLang="en-US" sz="2000" dirty="0"/>
                        <a:t>鷹野　優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zh-TW" altLang="en-US" sz="2000" dirty="0"/>
                        <a:t>樋脇</a:t>
                      </a:r>
                      <a:r>
                        <a:rPr kumimoji="1" lang="ja-JP" altLang="en-US" sz="2000" dirty="0"/>
                        <a:t>　</a:t>
                      </a:r>
                      <a:r>
                        <a:rPr kumimoji="1" lang="zh-TW" altLang="en-US" sz="2000" dirty="0"/>
                        <a:t>治</a:t>
                      </a:r>
                    </a:p>
                    <a:p>
                      <a:r>
                        <a:rPr kumimoji="1" lang="zh-TW" altLang="en-US" sz="2000" dirty="0"/>
                        <a:t>釘宮</a:t>
                      </a:r>
                      <a:r>
                        <a:rPr kumimoji="1" lang="ja-JP" altLang="en-US" sz="2000" dirty="0"/>
                        <a:t>　</a:t>
                      </a:r>
                      <a:r>
                        <a:rPr kumimoji="1" lang="zh-TW" altLang="en-US" sz="2000" dirty="0"/>
                        <a:t>章光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K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sz="2000" dirty="0"/>
                        <a:t>L</a:t>
                      </a:r>
                      <a:r>
                        <a:rPr kumimoji="1" lang="ja-JP" altLang="en-US" sz="2000" dirty="0"/>
                        <a:t>クラス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Verdana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2" name="四角形吹き出し 11"/>
          <p:cNvSpPr/>
          <p:nvPr/>
        </p:nvSpPr>
        <p:spPr>
          <a:xfrm>
            <a:off x="7456868" y="252711"/>
            <a:ext cx="2884865" cy="642578"/>
          </a:xfrm>
          <a:prstGeom prst="wedgeRectCallout">
            <a:avLst>
              <a:gd name="adj1" fmla="val -85868"/>
              <a:gd name="adj2" fmla="val 123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dirty="0">
                <a:solidFill>
                  <a:srgbClr val="3333FF"/>
                </a:solidFill>
              </a:rPr>
              <a:t>教務関係のサポート</a:t>
            </a:r>
            <a:endParaRPr kumimoji="1" lang="ja-JP" altLang="en-US" sz="2400" dirty="0">
              <a:solidFill>
                <a:srgbClr val="3333FF"/>
              </a:solidFill>
            </a:endParaRPr>
          </a:p>
        </p:txBody>
      </p:sp>
      <p:sp>
        <p:nvSpPr>
          <p:cNvPr id="5" name="四角形吹き出し 4"/>
          <p:cNvSpPr/>
          <p:nvPr/>
        </p:nvSpPr>
        <p:spPr>
          <a:xfrm>
            <a:off x="9116304" y="1589967"/>
            <a:ext cx="2884865" cy="642578"/>
          </a:xfrm>
          <a:prstGeom prst="wedgeRectCallout">
            <a:avLst>
              <a:gd name="adj1" fmla="val -76047"/>
              <a:gd name="adj2" fmla="val -5881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dirty="0">
                <a:solidFill>
                  <a:srgbClr val="3333FF"/>
                </a:solidFill>
              </a:rPr>
              <a:t>学生生活のサポート</a:t>
            </a:r>
            <a:endParaRPr kumimoji="1" lang="ja-JP" altLang="en-US" sz="2400" dirty="0">
              <a:solidFill>
                <a:srgbClr val="3333FF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311612" y="6419310"/>
            <a:ext cx="2935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* </a:t>
            </a:r>
            <a:r>
              <a:rPr kumimoji="1" lang="ja-JP" altLang="en-US" dirty="0"/>
              <a:t>委員長　　　　</a:t>
            </a:r>
            <a:r>
              <a:rPr kumimoji="1" lang="en-US" altLang="ja-JP" dirty="0"/>
              <a:t>** </a:t>
            </a:r>
            <a:r>
              <a:rPr kumimoji="1" lang="ja-JP" altLang="en-US" dirty="0"/>
              <a:t>副委員長</a:t>
            </a:r>
          </a:p>
        </p:txBody>
      </p:sp>
    </p:spTree>
    <p:extLst>
      <p:ext uri="{BB962C8B-B14F-4D97-AF65-F5344CB8AC3E}">
        <p14:creationId xmlns:p14="http://schemas.microsoft.com/office/powerpoint/2010/main" val="34522036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C56E92-83A8-4576-8A14-48386446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学生案内、学修の手引きとシラバス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05106" y="1281626"/>
            <a:ext cx="107817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学生生活に関わることはすべて</a:t>
            </a:r>
            <a:r>
              <a:rPr kumimoji="1" lang="ja-JP" altLang="en-US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hlinkClick r:id="rId3"/>
              </a:rPr>
              <a:t>学生案内</a:t>
            </a:r>
            <a:r>
              <a:rPr kumimoji="1" lang="en-US" altLang="ja-JP" sz="2800" b="1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hlinkClick r:id="rId3"/>
              </a:rPr>
              <a:t>(Web)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に記載されている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困ったこと・疑問・悩み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があったら、学生案内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(Web)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を確認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答えが見つかる場合が多い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卒業するまで必要なのでブックマークしておくと良い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同様に、授業や履修に関わることは</a:t>
            </a:r>
            <a:r>
              <a:rPr kumimoji="1"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hlinkClick r:id="rId4"/>
              </a:rPr>
              <a:t>学修の手引き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に記載されている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講義内容は</a:t>
            </a:r>
            <a:r>
              <a:rPr kumimoji="1" lang="en-US" altLang="ja-JP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hlinkClick r:id="rId5"/>
              </a:rPr>
              <a:t>Web</a:t>
            </a:r>
            <a:r>
              <a:rPr kumimoji="1" lang="ja-JP" altLang="en-US" sz="28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hlinkClick r:id="rId5"/>
              </a:rPr>
              <a:t>掲載のシラバス（授業概要）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で確認できる</a:t>
            </a:r>
            <a:endParaRPr kumimoji="1" lang="en-US" altLang="ja-JP" sz="2800" b="1" dirty="0">
              <a:solidFill>
                <a:srgbClr val="C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角丸四角形吹き出し 6"/>
          <p:cNvSpPr/>
          <p:nvPr/>
        </p:nvSpPr>
        <p:spPr>
          <a:xfrm>
            <a:off x="8777890" y="2472892"/>
            <a:ext cx="3160231" cy="888375"/>
          </a:xfrm>
          <a:prstGeom prst="wedgeRoundRectCallout">
            <a:avLst>
              <a:gd name="adj1" fmla="val -40678"/>
              <a:gd name="adj2" fmla="val -85629"/>
              <a:gd name="adj3" fmla="val 16667"/>
            </a:avLst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学則や各所への</a:t>
            </a:r>
            <a:endParaRPr kumimoji="1" lang="en-US" altLang="ja-JP" sz="2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問合せ先も載っている</a:t>
            </a:r>
          </a:p>
        </p:txBody>
      </p:sp>
      <p:sp>
        <p:nvSpPr>
          <p:cNvPr id="5" name="角丸四角形 4"/>
          <p:cNvSpPr/>
          <p:nvPr/>
        </p:nvSpPr>
        <p:spPr>
          <a:xfrm>
            <a:off x="2651563" y="5308169"/>
            <a:ext cx="6906801" cy="965359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/>
              <a:t>学生案内（</a:t>
            </a:r>
            <a:r>
              <a:rPr kumimoji="1" lang="en-US" altLang="ja-JP" sz="2800" dirty="0"/>
              <a:t>Web</a:t>
            </a:r>
            <a:r>
              <a:rPr kumimoji="1" lang="ja-JP" altLang="en-US" sz="2800" dirty="0"/>
              <a:t>）や学修の手引きは</a:t>
            </a:r>
            <a:endParaRPr kumimoji="1" lang="en-US" altLang="ja-JP" sz="2800" dirty="0"/>
          </a:p>
          <a:p>
            <a:pPr algn="ctr"/>
            <a:r>
              <a:rPr kumimoji="1" lang="ja-JP" altLang="en-US" sz="2800" dirty="0"/>
              <a:t>ウェブ上で２４時間いつでも貴方をサポート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051711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最後に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74008" y="1192847"/>
            <a:ext cx="11481622" cy="4674553"/>
          </a:xfrm>
        </p:spPr>
        <p:txBody>
          <a:bodyPr>
            <a:normAutofit/>
          </a:bodyPr>
          <a:lstStyle/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大学入学がゴールではありません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卒業・就職もゴールではありません</a:t>
            </a:r>
            <a:endParaRPr lang="en-US" altLang="ja-JP" dirty="0"/>
          </a:p>
          <a:p>
            <a:pPr marL="738696" lvl="1" indent="-446088">
              <a:spcAft>
                <a:spcPts val="1800"/>
              </a:spcAft>
              <a:buFont typeface="Wingdings" panose="05000000000000000000" pitchFamily="2" charset="2"/>
              <a:buChar char="l"/>
            </a:pPr>
            <a:r>
              <a:rPr lang="ja-JP" altLang="en-US" dirty="0"/>
              <a:t>大学は</a:t>
            </a:r>
            <a:r>
              <a:rPr lang="ja-JP" altLang="en-US" b="1" dirty="0">
                <a:solidFill>
                  <a:srgbClr val="0000CC"/>
                </a:solidFill>
              </a:rPr>
              <a:t>社会での活躍に向けた訓練</a:t>
            </a:r>
            <a:r>
              <a:rPr lang="ja-JP" altLang="en-US" dirty="0"/>
              <a:t>をするところです</a:t>
            </a:r>
            <a:endParaRPr lang="en-US" altLang="ja-JP" dirty="0"/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社会でも活躍する人財になれるよう、</a:t>
            </a:r>
            <a:r>
              <a:rPr lang="ja-JP" altLang="en-US" b="1" dirty="0"/>
              <a:t>丁寧に教育</a:t>
            </a:r>
            <a:r>
              <a:rPr lang="ja-JP" altLang="en-US" dirty="0"/>
              <a:t>します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単に知識・技能を覚えるだけでは、継続的な活躍は困難です</a:t>
            </a:r>
            <a:endParaRPr lang="en-US" altLang="ja-JP" dirty="0"/>
          </a:p>
          <a:p>
            <a:pPr marL="738696" lvl="1" indent="-446088">
              <a:buFont typeface="Wingdings" panose="05000000000000000000" pitchFamily="2" charset="2"/>
              <a:buChar char="l"/>
            </a:pPr>
            <a:r>
              <a:rPr lang="ja-JP" altLang="en-US" dirty="0"/>
              <a:t>丁寧な教育を念頭に、過度な詰め込み教育は避けたいと思います</a:t>
            </a:r>
            <a:endParaRPr lang="en-US" altLang="ja-JP" dirty="0"/>
          </a:p>
          <a:p>
            <a:pPr marL="738696" lvl="1" indent="-446088">
              <a:spcAft>
                <a:spcPts val="1800"/>
              </a:spcAft>
              <a:buFont typeface="Wingdings" panose="05000000000000000000" pitchFamily="2" charset="2"/>
              <a:buChar char="l"/>
            </a:pPr>
            <a:r>
              <a:rPr lang="ja-JP" altLang="en-US" dirty="0"/>
              <a:t>自分で学習を継続できるよう</a:t>
            </a:r>
            <a:r>
              <a:rPr lang="ja-JP" altLang="en-US" b="1" dirty="0">
                <a:solidFill>
                  <a:srgbClr val="0000CC"/>
                </a:solidFill>
              </a:rPr>
              <a:t>「学び方」を修得</a:t>
            </a:r>
            <a:r>
              <a:rPr lang="ja-JP" altLang="en-US" dirty="0"/>
              <a:t>してもらえればと思います</a:t>
            </a:r>
            <a:endParaRPr lang="en-US" altLang="ja-JP" dirty="0"/>
          </a:p>
          <a:p>
            <a:pPr marL="446088" indent="-446088">
              <a:buFont typeface="Wingdings" panose="05000000000000000000" pitchFamily="2" charset="2"/>
              <a:buChar char="l"/>
            </a:pPr>
            <a:r>
              <a:rPr lang="ja-JP" altLang="en-US" b="1" dirty="0"/>
              <a:t>我々教員は、皆さんの主体的な学びを応援します</a:t>
            </a:r>
            <a:endParaRPr lang="en-US" altLang="ja-JP" b="1" dirty="0"/>
          </a:p>
        </p:txBody>
      </p:sp>
      <p:sp>
        <p:nvSpPr>
          <p:cNvPr id="4" name="角丸四角形吹き出し 3"/>
          <p:cNvSpPr/>
          <p:nvPr/>
        </p:nvSpPr>
        <p:spPr>
          <a:xfrm>
            <a:off x="5850463" y="1282539"/>
            <a:ext cx="3182643" cy="817574"/>
          </a:xfrm>
          <a:prstGeom prst="wedgeRoundRectCallout">
            <a:avLst>
              <a:gd name="adj1" fmla="val -65715"/>
              <a:gd name="adj2" fmla="val -23872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tx1"/>
                </a:solidFill>
              </a:rPr>
              <a:t>大学を遊んで過ごせる時代は終わりました</a:t>
            </a:r>
          </a:p>
        </p:txBody>
      </p:sp>
      <p:pic>
        <p:nvPicPr>
          <p:cNvPr id="1028" name="Picture 4" descr="https://2.bp.blogspot.com/-cm2Yugyugpg/VoX5ZrhR79I/AAAAAAAA2VM/hgsDUJ96E_Y/s800/message_goseichou_m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393" y="3832076"/>
            <a:ext cx="2577774" cy="286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2349708" y="5689575"/>
            <a:ext cx="7515161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不明な点や詳細に関する質問は教務委員へ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  <a:hlinkClick r:id="rId4"/>
              </a:rPr>
              <a:t>kyomu-info2024@m.hiroshima-cu.ac.jp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782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75_TF56160789" id="{8EF54D1C-3516-45D2-964D-322F5179DAFB}" vid="{588529C6-7038-4A64-A4FA-6ACDF2254A3B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4F0CCD4AA94D34CAE9C64CEDF4E23DE" ma:contentTypeVersion="13" ma:contentTypeDescription="新しいドキュメントを作成します。" ma:contentTypeScope="" ma:versionID="54f5acade168452f56fd9adb59c2f78f">
  <xsd:schema xmlns:xsd="http://www.w3.org/2001/XMLSchema" xmlns:xs="http://www.w3.org/2001/XMLSchema" xmlns:p="http://schemas.microsoft.com/office/2006/metadata/properties" xmlns:ns3="eb78ee81-c040-4aac-9730-28449e4ab5e8" xmlns:ns4="d8b88a61-752f-4dc8-987d-8fac671e2813" targetNamespace="http://schemas.microsoft.com/office/2006/metadata/properties" ma:root="true" ma:fieldsID="d0eaaad75e9a9895f5979d0bce46b525" ns3:_="" ns4:_="">
    <xsd:import namespace="eb78ee81-c040-4aac-9730-28449e4ab5e8"/>
    <xsd:import namespace="d8b88a61-752f-4dc8-987d-8fac671e281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78ee81-c040-4aac-9730-28449e4ab5e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共有のヒントのハッシュ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88a61-752f-4dc8-987d-8fac671e28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DE825B-B6D3-419D-B20B-E63B94BBD8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78ee81-c040-4aac-9730-28449e4ab5e8"/>
    <ds:schemaRef ds:uri="d8b88a61-752f-4dc8-987d-8fac671e28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5A4874-2757-4A6B-8BA0-F33671833136}">
  <ds:schemaRefs>
    <ds:schemaRef ds:uri="http://schemas.microsoft.com/office/infopath/2007/PartnerControls"/>
    <ds:schemaRef ds:uri="eb78ee81-c040-4aac-9730-28449e4ab5e8"/>
    <ds:schemaRef ds:uri="http://www.w3.org/XML/1998/namespace"/>
    <ds:schemaRef ds:uri="http://purl.org/dc/elements/1.1/"/>
    <ds:schemaRef ds:uri="d8b88a61-752f-4dc8-987d-8fac671e2813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2F7A0CA-2DE0-4FEC-8774-1E99544848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{451D8AEC-09C0-4E00-8575-454945A5890D}tf56160789</Template>
  <TotalTime>0</TotalTime>
  <Words>5140</Words>
  <Application>Microsoft Office PowerPoint</Application>
  <PresentationFormat>ワイド画面</PresentationFormat>
  <Paragraphs>966</Paragraphs>
  <Slides>44</Slides>
  <Notes>29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44</vt:i4>
      </vt:variant>
    </vt:vector>
  </HeadingPairs>
  <TitlesOfParts>
    <vt:vector size="56" baseType="lpstr">
      <vt:lpstr>HGP創英角ﾎﾟｯﾌﾟ体</vt:lpstr>
      <vt:lpstr>HGSｺﾞｼｯｸE</vt:lpstr>
      <vt:lpstr>Meiryo UI</vt:lpstr>
      <vt:lpstr>ＭＳ Ｐゴシック</vt:lpstr>
      <vt:lpstr>メイリオ</vt:lpstr>
      <vt:lpstr>メイリオ</vt:lpstr>
      <vt:lpstr>Arial</vt:lpstr>
      <vt:lpstr>Calibri</vt:lpstr>
      <vt:lpstr>Franklin Gothic Book</vt:lpstr>
      <vt:lpstr>Verdana</vt:lpstr>
      <vt:lpstr>Wingdings</vt:lpstr>
      <vt:lpstr>1_RetrospectVTI</vt:lpstr>
      <vt:lpstr>情報科学部　１年生 後期ガイダンス 教務関連の説明</vt:lpstr>
      <vt:lpstr>説明内容</vt:lpstr>
      <vt:lpstr>１．履修登録（教務）関連の資料について</vt:lpstr>
      <vt:lpstr>注意！新しい履修登録システムについて</vt:lpstr>
      <vt:lpstr>２．後期授業について</vt:lpstr>
      <vt:lpstr>UNIPA での出席確認（全授業で必須）</vt:lpstr>
      <vt:lpstr>授業中のスマホ利用禁止</vt:lpstr>
      <vt:lpstr>学年暦、学期（ターム），授業時間</vt:lpstr>
      <vt:lpstr>授業時間</vt:lpstr>
      <vt:lpstr>３．時間割、履修登録、革新的クラス</vt:lpstr>
      <vt:lpstr>履修登録について</vt:lpstr>
      <vt:lpstr>履修登録と取り消しについて</vt:lpstr>
      <vt:lpstr>プログラミング II と線形代数学 II の革新的クラス</vt:lpstr>
      <vt:lpstr>習熟度別クラスの履修（該当クラスで履修）</vt:lpstr>
      <vt:lpstr>数学リメディアル教室への参加募集</vt:lpstr>
      <vt:lpstr>４．情報科学部のカリキュラム（概略図）</vt:lpstr>
      <vt:lpstr>卒業要件</vt:lpstr>
      <vt:lpstr>専門教育と学科配属</vt:lpstr>
      <vt:lpstr>学位授与方針（ディプロマ・ポリシー）を確認しよう！</vt:lpstr>
      <vt:lpstr>専門教育科目はカリキュラムシーケンスを参考に</vt:lpstr>
      <vt:lpstr>他学部・他学科授業科目の履修について</vt:lpstr>
      <vt:lpstr>産学連携教育科目や単位互換について</vt:lpstr>
      <vt:lpstr>教職免許状関連の科目について</vt:lpstr>
      <vt:lpstr>５．進級要件と早期卒業について</vt:lpstr>
      <vt:lpstr>進級・卒業要件の確認</vt:lpstr>
      <vt:lpstr>成績とGPA（Grade Point Average）</vt:lpstr>
      <vt:lpstr>成績優秀者への優遇措置</vt:lpstr>
      <vt:lpstr>６．イノベーション人材育成プログラム</vt:lpstr>
      <vt:lpstr>イノベーション人材育成プログラムの特徴</vt:lpstr>
      <vt:lpstr>イノベーション人材育成プログラム（概略図）</vt:lpstr>
      <vt:lpstr>高度プログラミング（各１単位科目）</vt:lpstr>
      <vt:lpstr>イノベの専門科目群と実践的演習等科目</vt:lpstr>
      <vt:lpstr>イノベーション人材育成プログラム修了認定条件</vt:lpstr>
      <vt:lpstr>イノベの制度を利用して早期進学（飛び級）で大学院入試を 受験するには (1) </vt:lpstr>
      <vt:lpstr>イノベの制度を利用して早期進学（飛び級）で大学院入試を 受験するには (2) </vt:lpstr>
      <vt:lpstr>早期卒業制度との違い</vt:lpstr>
      <vt:lpstr>イノベーション人材育成プログラムの申請</vt:lpstr>
      <vt:lpstr>７．目指せ！ひろしま地域リーダー</vt:lpstr>
      <vt:lpstr>地域志向特定プログラム修了認定条件</vt:lpstr>
      <vt:lpstr>８．困ったときは教員（チューター等）に相談</vt:lpstr>
      <vt:lpstr>各クラスのチューター</vt:lpstr>
      <vt:lpstr>教務委員と学生委員の紹介</vt:lpstr>
      <vt:lpstr>学生案内、学修の手引きとシラバス</vt:lpstr>
      <vt:lpstr>最後に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保護者対象 教育・進路説明会  キャリアセンターの紹介</dc:title>
  <dc:creator/>
  <cp:lastModifiedBy/>
  <cp:revision>2</cp:revision>
  <dcterms:created xsi:type="dcterms:W3CDTF">2020-06-02T09:22:21Z</dcterms:created>
  <dcterms:modified xsi:type="dcterms:W3CDTF">2024-09-27T00:46:15Z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0x010100F4F0CCD4AA94D34CAE9C64CEDF4E23DE</vt:lpwstr>
  </property>
</Properties>
</file>